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296" y="-6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D5C2E0EF-9EC9-407D-9702-06A5F2720D4B}" type="datetimeFigureOut">
              <a:rPr lang="es-ES" smtClean="0"/>
              <a:pPr/>
              <a:t>05/05/2020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9D16F9A-FD30-4776-95E2-BDC6171F4634}"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D5C2E0EF-9EC9-407D-9702-06A5F2720D4B}" type="datetimeFigureOut">
              <a:rPr lang="es-ES" smtClean="0"/>
              <a:pPr/>
              <a:t>05/05/2020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9D16F9A-FD30-4776-95E2-BDC6171F4634}"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D5C2E0EF-9EC9-407D-9702-06A5F2720D4B}" type="datetimeFigureOut">
              <a:rPr lang="es-ES" smtClean="0"/>
              <a:pPr/>
              <a:t>05/05/2020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9D16F9A-FD30-4776-95E2-BDC6171F4634}"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D5C2E0EF-9EC9-407D-9702-06A5F2720D4B}" type="datetimeFigureOut">
              <a:rPr lang="es-ES" smtClean="0"/>
              <a:pPr/>
              <a:t>05/05/2020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89D16F9A-FD30-4776-95E2-BDC6171F4634}"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Date Placeholder 6"/>
          <p:cNvSpPr>
            <a:spLocks noGrp="1"/>
          </p:cNvSpPr>
          <p:nvPr>
            <p:ph type="dt" sz="half" idx="10"/>
          </p:nvPr>
        </p:nvSpPr>
        <p:spPr/>
        <p:txBody>
          <a:bodyPr/>
          <a:lstStyle/>
          <a:p>
            <a:fld id="{D5C2E0EF-9EC9-407D-9702-06A5F2720D4B}" type="datetimeFigureOut">
              <a:rPr lang="es-ES" smtClean="0"/>
              <a:pPr/>
              <a:t>05/05/2020</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89D16F9A-FD30-4776-95E2-BDC6171F4634}"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D5C2E0EF-9EC9-407D-9702-06A5F2720D4B}" type="datetimeFigureOut">
              <a:rPr lang="es-ES" smtClean="0"/>
              <a:pPr/>
              <a:t>05/05/2020</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89D16F9A-FD30-4776-95E2-BDC6171F4634}"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C2E0EF-9EC9-407D-9702-06A5F2720D4B}" type="datetimeFigureOut">
              <a:rPr lang="es-ES" smtClean="0"/>
              <a:pPr/>
              <a:t>05/05/2020</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89D16F9A-FD30-4776-95E2-BDC6171F4634}"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D5C2E0EF-9EC9-407D-9702-06A5F2720D4B}" type="datetimeFigureOut">
              <a:rPr lang="es-ES" smtClean="0"/>
              <a:pPr/>
              <a:t>05/05/2020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89D16F9A-FD30-4776-95E2-BDC6171F4634}" type="slidenum">
              <a:rPr lang="es-ES" smtClean="0"/>
              <a:pPr/>
              <a:t>‹Nº›</a:t>
            </a:fld>
            <a:endParaRPr lang="es-ES"/>
          </a:p>
        </p:txBody>
      </p:sp>
      <p:sp>
        <p:nvSpPr>
          <p:cNvPr id="9" name="Content Placeholder 8"/>
          <p:cNvSpPr>
            <a:spLocks noGrp="1"/>
          </p:cNvSpPr>
          <p:nvPr>
            <p:ph sz="quarter" idx="13"/>
          </p:nvPr>
        </p:nvSpPr>
        <p:spPr>
          <a:xfrm>
            <a:off x="304800" y="381000"/>
            <a:ext cx="7772400" cy="494284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8" name="Date Placeholder 7"/>
          <p:cNvSpPr>
            <a:spLocks noGrp="1"/>
          </p:cNvSpPr>
          <p:nvPr>
            <p:ph type="dt" sz="half" idx="10"/>
          </p:nvPr>
        </p:nvSpPr>
        <p:spPr/>
        <p:txBody>
          <a:bodyPr/>
          <a:lstStyle/>
          <a:p>
            <a:fld id="{D5C2E0EF-9EC9-407D-9702-06A5F2720D4B}" type="datetimeFigureOut">
              <a:rPr lang="es-ES" smtClean="0"/>
              <a:pPr/>
              <a:t>05/05/2020</a:t>
            </a:fld>
            <a:endParaRPr lang="es-ES"/>
          </a:p>
        </p:txBody>
      </p:sp>
      <p:sp>
        <p:nvSpPr>
          <p:cNvPr id="9" name="Slide Number Placeholder 8"/>
          <p:cNvSpPr>
            <a:spLocks noGrp="1"/>
          </p:cNvSpPr>
          <p:nvPr>
            <p:ph type="sldNum" sz="quarter" idx="11"/>
          </p:nvPr>
        </p:nvSpPr>
        <p:spPr/>
        <p:txBody>
          <a:bodyPr/>
          <a:lstStyle/>
          <a:p>
            <a:fld id="{89D16F9A-FD30-4776-95E2-BDC6171F4634}" type="slidenum">
              <a:rPr lang="es-ES" smtClean="0"/>
              <a:pPr/>
              <a:t>‹Nº›</a:t>
            </a:fld>
            <a:endParaRPr lang="es-ES"/>
          </a:p>
        </p:txBody>
      </p:sp>
      <p:sp>
        <p:nvSpPr>
          <p:cNvPr id="10" name="Footer Placeholder 9"/>
          <p:cNvSpPr>
            <a:spLocks noGrp="1"/>
          </p:cNvSpPr>
          <p:nvPr>
            <p:ph type="ftr" sz="quarter" idx="12"/>
          </p:nvPr>
        </p:nvSpPr>
        <p:spPr/>
        <p:txBody>
          <a:bodyPr/>
          <a:lstStyle/>
          <a:p>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D5C2E0EF-9EC9-407D-9702-06A5F2720D4B}" type="datetimeFigureOut">
              <a:rPr lang="es-ES" smtClean="0"/>
              <a:pPr/>
              <a:t>05/05/2020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9D16F9A-FD30-4776-95E2-BDC6171F4634}"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D5C2E0EF-9EC9-407D-9702-06A5F2720D4B}" type="datetimeFigureOut">
              <a:rPr lang="es-ES" smtClean="0"/>
              <a:pPr/>
              <a:t>05/05/2020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9D16F9A-FD30-4776-95E2-BDC6171F4634}"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89D16F9A-FD30-4776-95E2-BDC6171F4634}" type="slidenum">
              <a:rPr lang="es-ES" smtClean="0"/>
              <a:pPr/>
              <a:t>‹Nº›</a:t>
            </a:fld>
            <a:endParaRPr lang="es-E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s-E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D5C2E0EF-9EC9-407D-9702-06A5F2720D4B}" type="datetimeFigureOut">
              <a:rPr lang="es-ES" smtClean="0"/>
              <a:pPr/>
              <a:t>05/05/2020</a:t>
            </a:fld>
            <a:endParaRPr lang="es-E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hyperlink" Target="https://youtu.be/kEEIGu4yAP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52182" y="44624"/>
            <a:ext cx="7772400" cy="648072"/>
          </a:xfrm>
        </p:spPr>
        <p:txBody>
          <a:bodyPr>
            <a:normAutofit/>
          </a:bodyPr>
          <a:lstStyle/>
          <a:p>
            <a:r>
              <a:rPr lang="es-ES" sz="3200" dirty="0" smtClean="0">
                <a:solidFill>
                  <a:schemeClr val="accent5">
                    <a:lumMod val="60000"/>
                    <a:lumOff val="40000"/>
                  </a:schemeClr>
                </a:solidFill>
                <a:latin typeface="Bahnschrift" panose="020B0502040204020203" pitchFamily="34" charset="0"/>
              </a:rPr>
              <a:t>TEMA 9. LA NOVELA DE 1939 A 1975.</a:t>
            </a:r>
            <a:endParaRPr lang="es-ES" sz="3200" dirty="0">
              <a:solidFill>
                <a:schemeClr val="accent5">
                  <a:lumMod val="60000"/>
                  <a:lumOff val="40000"/>
                </a:schemeClr>
              </a:solidFill>
              <a:latin typeface="Bahnschrift" panose="020B0502040204020203" pitchFamily="34" charset="0"/>
            </a:endParaRPr>
          </a:p>
        </p:txBody>
      </p:sp>
      <p:pic>
        <p:nvPicPr>
          <p:cNvPr id="1026" name="Picture 2" descr="Disparataria: Cuestión nº 5 de literatura. La novela española de ..."/>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51520" y="1052736"/>
            <a:ext cx="3333750" cy="2381250"/>
          </a:xfrm>
          <a:prstGeom prst="rect">
            <a:avLst/>
          </a:prstGeom>
          <a:noFill/>
          <a:extLst>
            <a:ext uri="{909E8E84-426E-40DD-AFC4-6F175D3DCCD1}">
              <a14:hiddenFill xmlns="" xmlns:a14="http://schemas.microsoft.com/office/drawing/2010/main">
                <a:solidFill>
                  <a:srgbClr val="FFFFFF"/>
                </a:solidFill>
              </a14:hiddenFill>
            </a:ext>
          </a:extLst>
        </p:spPr>
      </p:pic>
      <p:pic>
        <p:nvPicPr>
          <p:cNvPr id="1028" name="Picture 4" descr="La Novela de 1939 a 1975 by raquel ucendo on Prezi"/>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995936" y="1196752"/>
            <a:ext cx="4349721" cy="2448272"/>
          </a:xfrm>
          <a:prstGeom prst="rect">
            <a:avLst/>
          </a:prstGeom>
          <a:noFill/>
          <a:extLst>
            <a:ext uri="{909E8E84-426E-40DD-AFC4-6F175D3DCCD1}">
              <a14:hiddenFill xmlns="" xmlns:a14="http://schemas.microsoft.com/office/drawing/2010/main">
                <a:solidFill>
                  <a:srgbClr val="FFFFFF"/>
                </a:solidFill>
              </a14:hiddenFill>
            </a:ext>
          </a:extLst>
        </p:spPr>
      </p:pic>
      <p:sp>
        <p:nvSpPr>
          <p:cNvPr id="4" name="3 CuadroTexto"/>
          <p:cNvSpPr txBox="1"/>
          <p:nvPr/>
        </p:nvSpPr>
        <p:spPr>
          <a:xfrm>
            <a:off x="5846511" y="5576466"/>
            <a:ext cx="2499146" cy="923330"/>
          </a:xfrm>
          <a:prstGeom prst="rect">
            <a:avLst/>
          </a:prstGeom>
          <a:noFill/>
        </p:spPr>
        <p:txBody>
          <a:bodyPr wrap="none" rtlCol="0">
            <a:spAutoFit/>
          </a:bodyPr>
          <a:lstStyle/>
          <a:p>
            <a:pPr marL="285750" indent="-285750">
              <a:buFont typeface="Arial" panose="020B0604020202020204" pitchFamily="34" charset="0"/>
              <a:buChar char="•"/>
            </a:pPr>
            <a:r>
              <a:rPr lang="es-ES" dirty="0" smtClean="0"/>
              <a:t>Lucia Castro Viñales</a:t>
            </a:r>
          </a:p>
          <a:p>
            <a:pPr marL="285750" indent="-285750">
              <a:buFont typeface="Arial" panose="020B0604020202020204" pitchFamily="34" charset="0"/>
              <a:buChar char="•"/>
            </a:pPr>
            <a:r>
              <a:rPr lang="es-ES" dirty="0" smtClean="0"/>
              <a:t>Laura Guzmán Blanco</a:t>
            </a:r>
          </a:p>
          <a:p>
            <a:pPr marL="285750" indent="-285750">
              <a:buFont typeface="Arial" panose="020B0604020202020204" pitchFamily="34" charset="0"/>
              <a:buChar char="•"/>
            </a:pPr>
            <a:r>
              <a:rPr lang="es-ES" dirty="0" smtClean="0"/>
              <a:t>Andrés Blanco Rivera</a:t>
            </a:r>
            <a:endParaRPr lang="es-ES" dirty="0"/>
          </a:p>
        </p:txBody>
      </p:sp>
      <p:sp>
        <p:nvSpPr>
          <p:cNvPr id="3" name="2 CuadroTexto"/>
          <p:cNvSpPr txBox="1"/>
          <p:nvPr/>
        </p:nvSpPr>
        <p:spPr>
          <a:xfrm>
            <a:off x="231810" y="4005064"/>
            <a:ext cx="3072059" cy="923330"/>
          </a:xfrm>
          <a:prstGeom prst="rect">
            <a:avLst/>
          </a:prstGeom>
          <a:noFill/>
        </p:spPr>
        <p:txBody>
          <a:bodyPr wrap="none" rtlCol="0">
            <a:spAutoFit/>
          </a:bodyPr>
          <a:lstStyle/>
          <a:p>
            <a:r>
              <a:rPr lang="es-ES" dirty="0" smtClean="0"/>
              <a:t>Canción de la época:</a:t>
            </a:r>
          </a:p>
          <a:p>
            <a:r>
              <a:rPr lang="es-ES" dirty="0">
                <a:hlinkClick r:id="rId4"/>
              </a:rPr>
              <a:t>https://</a:t>
            </a:r>
            <a:r>
              <a:rPr lang="es-ES" dirty="0" smtClean="0">
                <a:hlinkClick r:id="rId4"/>
              </a:rPr>
              <a:t>youtu.be/kEEIGu4yAPg</a:t>
            </a:r>
            <a:endParaRPr lang="es-ES" dirty="0" smtClean="0"/>
          </a:p>
          <a:p>
            <a:endParaRPr lang="es-ES" dirty="0"/>
          </a:p>
        </p:txBody>
      </p:sp>
    </p:spTree>
    <p:extLst>
      <p:ext uri="{BB962C8B-B14F-4D97-AF65-F5344CB8AC3E}">
        <p14:creationId xmlns="" xmlns:p14="http://schemas.microsoft.com/office/powerpoint/2010/main" val="2663812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116632"/>
            <a:ext cx="7620000" cy="6552728"/>
          </a:xfrm>
        </p:spPr>
        <p:txBody>
          <a:bodyPr>
            <a:normAutofit/>
          </a:bodyPr>
          <a:lstStyle/>
          <a:p>
            <a:r>
              <a:rPr lang="es-ES" sz="1800" dirty="0"/>
              <a:t>Durante los primeros años de la década de los 40 existe un gran vacío literario. Los novelistas anteriores a la guerra han muerto o están en el exilio. Solo quedan en España Baroja y Unamuno que se convertirán en referentes para los nuevos narradores. La narrativa de estos años se puede dividir en: </a:t>
            </a:r>
            <a:endParaRPr lang="es-ES" sz="1800" dirty="0" smtClean="0"/>
          </a:p>
          <a:p>
            <a:pPr>
              <a:buFont typeface="Wingdings" panose="05000000000000000000" pitchFamily="2" charset="2"/>
              <a:buChar char="ü"/>
            </a:pPr>
            <a:r>
              <a:rPr lang="es-ES" sz="1800" dirty="0" smtClean="0"/>
              <a:t>La </a:t>
            </a:r>
            <a:r>
              <a:rPr lang="es-ES" sz="1800" dirty="0"/>
              <a:t>novela de la década de los 40, llamada también </a:t>
            </a:r>
            <a:r>
              <a:rPr lang="es-ES" sz="1800" b="1" dirty="0"/>
              <a:t>NOVELA EXISTENCIAL </a:t>
            </a:r>
            <a:r>
              <a:rPr lang="es-ES" sz="1800" dirty="0"/>
              <a:t>presenta estas características</a:t>
            </a:r>
            <a:r>
              <a:rPr lang="es-ES" sz="1800" dirty="0" smtClean="0"/>
              <a:t>:</a:t>
            </a:r>
          </a:p>
          <a:p>
            <a:r>
              <a:rPr lang="es-ES" sz="1800" dirty="0"/>
              <a:t>El reflejo amargo de la vida cotidiana, de la existencia conflictiva del individuo, de ahí que los grandes </a:t>
            </a:r>
            <a:r>
              <a:rPr lang="es-ES" sz="1800" dirty="0" smtClean="0"/>
              <a:t>temas sean </a:t>
            </a:r>
            <a:r>
              <a:rPr lang="es-ES" sz="1800" dirty="0"/>
              <a:t>la angustia, la soledad, la inadaptación, la frustración, la muerte. </a:t>
            </a:r>
            <a:endParaRPr lang="es-ES" sz="1800" dirty="0" smtClean="0"/>
          </a:p>
          <a:p>
            <a:r>
              <a:rPr lang="es-ES" sz="1800" dirty="0" smtClean="0"/>
              <a:t>-</a:t>
            </a:r>
            <a:r>
              <a:rPr lang="es-ES" sz="1800" dirty="0"/>
              <a:t>Los personajes son marginales, desarraigados, desorientados o angustiados, lo que refleja el malestar del momento</a:t>
            </a:r>
            <a:r>
              <a:rPr lang="es-ES" sz="1800" dirty="0" smtClean="0"/>
              <a:t>.</a:t>
            </a:r>
          </a:p>
          <a:p>
            <a:r>
              <a:rPr lang="es-ES" sz="1800" dirty="0" smtClean="0"/>
              <a:t> </a:t>
            </a:r>
            <a:r>
              <a:rPr lang="es-ES" sz="1800" dirty="0"/>
              <a:t>-Los ambientes retratan, con preferencia, la ciudad, bien la grande y caótica, bien la pequeña y ahogada ciudad de provincias. </a:t>
            </a:r>
            <a:endParaRPr lang="es-ES" sz="1800" dirty="0" smtClean="0"/>
          </a:p>
          <a:p>
            <a:r>
              <a:rPr lang="es-ES" sz="1800" dirty="0" smtClean="0"/>
              <a:t>-</a:t>
            </a:r>
            <a:r>
              <a:rPr lang="es-ES" sz="1800" dirty="0"/>
              <a:t>El narrador está en 1ª persona</a:t>
            </a:r>
            <a:r>
              <a:rPr lang="es-ES" sz="1800" dirty="0" smtClean="0"/>
              <a:t>.</a:t>
            </a:r>
          </a:p>
          <a:p>
            <a:pPr marL="114300" indent="0">
              <a:buNone/>
            </a:pPr>
            <a:r>
              <a:rPr lang="es-ES" sz="1800" dirty="0"/>
              <a:t>1942, año en que se publica </a:t>
            </a:r>
            <a:r>
              <a:rPr lang="es-ES" sz="1800" u="sng" dirty="0"/>
              <a:t>La familia de Pascual Duarte </a:t>
            </a:r>
            <a:r>
              <a:rPr lang="es-ES" sz="1800" dirty="0"/>
              <a:t>de </a:t>
            </a:r>
            <a:r>
              <a:rPr lang="es-ES" sz="1800" b="1" dirty="0"/>
              <a:t>Camilo José Cela</a:t>
            </a:r>
            <a:r>
              <a:rPr lang="es-ES" sz="1800" dirty="0"/>
              <a:t>, novela con la que inicia una corriente llamada </a:t>
            </a:r>
            <a:r>
              <a:rPr lang="es-ES" sz="1800" b="1" u="sng" dirty="0"/>
              <a:t>tremendismo</a:t>
            </a:r>
            <a:r>
              <a:rPr lang="es-ES" sz="1800" dirty="0"/>
              <a:t>, basada en la selección de los aspectos más duros y degradantes de la vida. </a:t>
            </a:r>
          </a:p>
        </p:txBody>
      </p:sp>
    </p:spTree>
    <p:extLst>
      <p:ext uri="{BB962C8B-B14F-4D97-AF65-F5344CB8AC3E}">
        <p14:creationId xmlns="" xmlns:p14="http://schemas.microsoft.com/office/powerpoint/2010/main" val="33604674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37665" y="391725"/>
            <a:ext cx="7620000" cy="4800600"/>
          </a:xfrm>
        </p:spPr>
        <p:txBody>
          <a:bodyPr>
            <a:normAutofit/>
          </a:bodyPr>
          <a:lstStyle/>
          <a:p>
            <a:r>
              <a:rPr lang="es-ES" sz="1800" dirty="0" smtClean="0"/>
              <a:t>En </a:t>
            </a:r>
            <a:r>
              <a:rPr lang="es-ES" sz="1800" dirty="0"/>
              <a:t>la década de los 50 surge una generación de narradores jóvenes, denominada la Generación de medio siglo. De la angustia existencial se pasa a las inquietudes sociales y la denuncia de las injusticias sociales. Será la corriente dominante entre 1951, año en que se publica </a:t>
            </a:r>
            <a:r>
              <a:rPr lang="es-ES" sz="1800" u="sng" dirty="0"/>
              <a:t>La colmena de Cela</a:t>
            </a:r>
            <a:r>
              <a:rPr lang="es-ES" sz="1800" dirty="0"/>
              <a:t>, y 1962, </a:t>
            </a:r>
            <a:r>
              <a:rPr lang="es-ES" sz="1800" u="sng" dirty="0"/>
              <a:t>Tiempo de silencio </a:t>
            </a:r>
            <a:r>
              <a:rPr lang="es-ES" sz="1800" dirty="0"/>
              <a:t>de </a:t>
            </a:r>
            <a:r>
              <a:rPr lang="es-ES" sz="1800" b="1" dirty="0"/>
              <a:t>Luis Martín Santos</a:t>
            </a:r>
            <a:r>
              <a:rPr lang="es-ES" sz="1800" dirty="0"/>
              <a:t>, obra que supone su final. </a:t>
            </a:r>
          </a:p>
        </p:txBody>
      </p:sp>
      <p:pic>
        <p:nvPicPr>
          <p:cNvPr id="1026" name="Picture 2" descr="Tiempo de silencio, de Luis Martín-Santos. La narrativa realista"/>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67544" y="2132856"/>
            <a:ext cx="3040466" cy="2088232"/>
          </a:xfrm>
          <a:prstGeom prst="rect">
            <a:avLst/>
          </a:prstGeom>
          <a:noFill/>
          <a:extLst>
            <a:ext uri="{909E8E84-426E-40DD-AFC4-6F175D3DCCD1}">
              <a14:hiddenFill xmlns="" xmlns:a14="http://schemas.microsoft.com/office/drawing/2010/main">
                <a:solidFill>
                  <a:srgbClr val="FFFFFF"/>
                </a:solidFill>
              </a14:hiddenFill>
            </a:ext>
          </a:extLst>
        </p:spPr>
      </p:pic>
      <p:sp>
        <p:nvSpPr>
          <p:cNvPr id="4" name="3 CuadroTexto"/>
          <p:cNvSpPr txBox="1"/>
          <p:nvPr/>
        </p:nvSpPr>
        <p:spPr>
          <a:xfrm>
            <a:off x="899591" y="4221088"/>
            <a:ext cx="1972463" cy="369332"/>
          </a:xfrm>
          <a:prstGeom prst="rect">
            <a:avLst/>
          </a:prstGeom>
          <a:noFill/>
        </p:spPr>
        <p:txBody>
          <a:bodyPr wrap="none" rtlCol="0">
            <a:spAutoFit/>
          </a:bodyPr>
          <a:lstStyle/>
          <a:p>
            <a:r>
              <a:rPr lang="es-ES" dirty="0" smtClean="0">
                <a:solidFill>
                  <a:schemeClr val="tx2">
                    <a:lumMod val="60000"/>
                    <a:lumOff val="40000"/>
                  </a:schemeClr>
                </a:solidFill>
              </a:rPr>
              <a:t>Luis Martín Santos.</a:t>
            </a:r>
            <a:endParaRPr lang="es-ES" dirty="0">
              <a:solidFill>
                <a:schemeClr val="tx2">
                  <a:lumMod val="60000"/>
                  <a:lumOff val="40000"/>
                </a:schemeClr>
              </a:solidFill>
            </a:endParaRPr>
          </a:p>
        </p:txBody>
      </p:sp>
      <p:pic>
        <p:nvPicPr>
          <p:cNvPr id="1028" name="Picture 4" descr="TIEMPO DE SILENCIO de MARTIN-SANTOS, LUIS: BUEN ESTADO TAPA BLANDA ..."/>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021775" y="2050265"/>
            <a:ext cx="2144110" cy="314206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4 CuadroTexto"/>
          <p:cNvSpPr txBox="1"/>
          <p:nvPr/>
        </p:nvSpPr>
        <p:spPr>
          <a:xfrm>
            <a:off x="5021775" y="5192325"/>
            <a:ext cx="2371803" cy="646331"/>
          </a:xfrm>
          <a:prstGeom prst="rect">
            <a:avLst/>
          </a:prstGeom>
          <a:noFill/>
        </p:spPr>
        <p:txBody>
          <a:bodyPr wrap="none" rtlCol="0">
            <a:spAutoFit/>
          </a:bodyPr>
          <a:lstStyle/>
          <a:p>
            <a:r>
              <a:rPr lang="es-ES" dirty="0" smtClean="0">
                <a:solidFill>
                  <a:schemeClr val="tx2">
                    <a:lumMod val="60000"/>
                    <a:lumOff val="40000"/>
                  </a:schemeClr>
                </a:solidFill>
              </a:rPr>
              <a:t>Portada de la obra que </a:t>
            </a:r>
          </a:p>
          <a:p>
            <a:r>
              <a:rPr lang="es-ES" dirty="0" smtClean="0">
                <a:solidFill>
                  <a:schemeClr val="tx2">
                    <a:lumMod val="60000"/>
                    <a:lumOff val="40000"/>
                  </a:schemeClr>
                </a:solidFill>
              </a:rPr>
              <a:t>supuso su final.</a:t>
            </a:r>
            <a:endParaRPr lang="es-ES" dirty="0">
              <a:solidFill>
                <a:schemeClr val="tx2">
                  <a:lumMod val="60000"/>
                  <a:lumOff val="40000"/>
                </a:schemeClr>
              </a:solidFill>
            </a:endParaRPr>
          </a:p>
        </p:txBody>
      </p:sp>
    </p:spTree>
    <p:extLst>
      <p:ext uri="{BB962C8B-B14F-4D97-AF65-F5344CB8AC3E}">
        <p14:creationId xmlns="" xmlns:p14="http://schemas.microsoft.com/office/powerpoint/2010/main" val="34638827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44624"/>
            <a:ext cx="7620000" cy="1143000"/>
          </a:xfrm>
        </p:spPr>
        <p:txBody>
          <a:bodyPr/>
          <a:lstStyle/>
          <a:p>
            <a:r>
              <a:rPr lang="es-ES" sz="2800" dirty="0">
                <a:solidFill>
                  <a:schemeClr val="accent6">
                    <a:lumMod val="75000"/>
                  </a:schemeClr>
                </a:solidFill>
              </a:rPr>
              <a:t>Entre sus características destacamos:</a:t>
            </a:r>
          </a:p>
        </p:txBody>
      </p:sp>
      <p:sp>
        <p:nvSpPr>
          <p:cNvPr id="3" name="2 Marcador de contenido"/>
          <p:cNvSpPr>
            <a:spLocks noGrp="1"/>
          </p:cNvSpPr>
          <p:nvPr>
            <p:ph idx="1"/>
          </p:nvPr>
        </p:nvSpPr>
        <p:spPr>
          <a:xfrm>
            <a:off x="395536" y="1196752"/>
            <a:ext cx="7620000" cy="4800600"/>
          </a:xfrm>
        </p:spPr>
        <p:txBody>
          <a:bodyPr>
            <a:normAutofit/>
          </a:bodyPr>
          <a:lstStyle/>
          <a:p>
            <a:pPr marL="114300" indent="0">
              <a:buNone/>
            </a:pPr>
            <a:r>
              <a:rPr lang="es-ES" sz="1800" dirty="0" smtClean="0"/>
              <a:t>-</a:t>
            </a:r>
            <a:r>
              <a:rPr lang="es-ES" sz="1800" dirty="0"/>
              <a:t>Los temas de estas novelas son las injusticias y las desigualdades sociales, como la dureza del campo, la explotación laboral, la hipocresía de la burguesía, etc</a:t>
            </a:r>
            <a:r>
              <a:rPr lang="es-ES" sz="1800" dirty="0" smtClean="0"/>
              <a:t>…</a:t>
            </a:r>
          </a:p>
          <a:p>
            <a:pPr marL="114300" indent="0">
              <a:buNone/>
            </a:pPr>
            <a:r>
              <a:rPr lang="es-ES" sz="1800" dirty="0" smtClean="0"/>
              <a:t> </a:t>
            </a:r>
            <a:r>
              <a:rPr lang="es-ES" sz="1800" dirty="0"/>
              <a:t>-Los personajes son antihéroes que intentan sobrevivir en un mundo lleno de penalidades. Aparece el protagonista colectivo</a:t>
            </a:r>
            <a:r>
              <a:rPr lang="es-ES" sz="1800" dirty="0" smtClean="0"/>
              <a:t>.</a:t>
            </a:r>
          </a:p>
          <a:p>
            <a:pPr marL="114300" indent="0">
              <a:buNone/>
            </a:pPr>
            <a:r>
              <a:rPr lang="es-ES" sz="1800" dirty="0" smtClean="0"/>
              <a:t> </a:t>
            </a:r>
            <a:r>
              <a:rPr lang="es-ES" sz="1800" dirty="0"/>
              <a:t>-Desde el punto de vista narrativo, se da el narrador objetivo ya que intenta no intervenir en lo que se cuenta. </a:t>
            </a:r>
            <a:endParaRPr lang="es-ES" sz="1800" dirty="0" smtClean="0"/>
          </a:p>
          <a:p>
            <a:pPr marL="114300" indent="0">
              <a:buNone/>
            </a:pPr>
            <a:r>
              <a:rPr lang="es-ES" sz="1800" dirty="0" smtClean="0"/>
              <a:t>-</a:t>
            </a:r>
            <a:r>
              <a:rPr lang="es-ES" sz="1800" dirty="0"/>
              <a:t>Se escribe para el pueblo con un estilo sencillo que recoge el habla viva de la gente. En esta década destacan obras como </a:t>
            </a:r>
            <a:r>
              <a:rPr lang="es-ES" sz="1800" u="sng" dirty="0"/>
              <a:t>La colmena</a:t>
            </a:r>
            <a:r>
              <a:rPr lang="es-ES" sz="1800" dirty="0"/>
              <a:t> de </a:t>
            </a:r>
            <a:r>
              <a:rPr lang="es-ES" sz="1800" b="1" dirty="0"/>
              <a:t>C. José Cela</a:t>
            </a:r>
            <a:r>
              <a:rPr lang="es-ES" sz="1800" dirty="0"/>
              <a:t> en que aparece reflejada la sociedad madrileña de 1942 o 43, con todas sus miserias físicas y morales y </a:t>
            </a:r>
            <a:r>
              <a:rPr lang="es-ES" sz="1800" u="sng" dirty="0"/>
              <a:t>El Jarama </a:t>
            </a:r>
            <a:r>
              <a:rPr lang="es-ES" sz="1800" dirty="0"/>
              <a:t>de </a:t>
            </a:r>
            <a:r>
              <a:rPr lang="es-ES" sz="1800" b="1" dirty="0"/>
              <a:t>R. Sánchez </a:t>
            </a:r>
            <a:r>
              <a:rPr lang="es-ES" sz="1800" b="1" dirty="0" err="1"/>
              <a:t>Ferlosio</a:t>
            </a:r>
            <a:r>
              <a:rPr lang="es-ES" sz="1800" dirty="0"/>
              <a:t>, premio Nadal en 1955. </a:t>
            </a:r>
          </a:p>
        </p:txBody>
      </p:sp>
    </p:spTree>
    <p:extLst>
      <p:ext uri="{BB962C8B-B14F-4D97-AF65-F5344CB8AC3E}">
        <p14:creationId xmlns="" xmlns:p14="http://schemas.microsoft.com/office/powerpoint/2010/main" val="34814911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1560" y="116632"/>
            <a:ext cx="7620000" cy="1143000"/>
          </a:xfrm>
        </p:spPr>
        <p:txBody>
          <a:bodyPr/>
          <a:lstStyle/>
          <a:p>
            <a:pPr marL="342900" indent="-342900">
              <a:buFont typeface="Arial" panose="020B0604020202020204" pitchFamily="34" charset="0"/>
              <a:buChar char="•"/>
            </a:pPr>
            <a:r>
              <a:rPr lang="es-ES" sz="2800" dirty="0" smtClean="0">
                <a:solidFill>
                  <a:schemeClr val="accent6">
                    <a:lumMod val="75000"/>
                  </a:schemeClr>
                </a:solidFill>
              </a:rPr>
              <a:t>En </a:t>
            </a:r>
            <a:r>
              <a:rPr lang="es-ES" sz="2800" dirty="0">
                <a:solidFill>
                  <a:schemeClr val="accent6">
                    <a:lumMod val="75000"/>
                  </a:schemeClr>
                </a:solidFill>
              </a:rPr>
              <a:t>la década de los </a:t>
            </a:r>
            <a:r>
              <a:rPr lang="es-ES" sz="2800" dirty="0" smtClean="0">
                <a:solidFill>
                  <a:schemeClr val="accent6">
                    <a:lumMod val="75000"/>
                  </a:schemeClr>
                </a:solidFill>
              </a:rPr>
              <a:t>60</a:t>
            </a:r>
            <a:r>
              <a:rPr lang="es-ES" sz="2800" dirty="0">
                <a:solidFill>
                  <a:schemeClr val="accent6">
                    <a:lumMod val="75000"/>
                  </a:schemeClr>
                </a:solidFill>
              </a:rPr>
              <a:t>:</a:t>
            </a:r>
          </a:p>
        </p:txBody>
      </p:sp>
      <p:sp>
        <p:nvSpPr>
          <p:cNvPr id="3" name="2 Marcador de contenido"/>
          <p:cNvSpPr>
            <a:spLocks noGrp="1"/>
          </p:cNvSpPr>
          <p:nvPr>
            <p:ph idx="1"/>
          </p:nvPr>
        </p:nvSpPr>
        <p:spPr>
          <a:xfrm>
            <a:off x="251520" y="980728"/>
            <a:ext cx="7620000" cy="4800600"/>
          </a:xfrm>
        </p:spPr>
        <p:txBody>
          <a:bodyPr>
            <a:normAutofit/>
          </a:bodyPr>
          <a:lstStyle/>
          <a:p>
            <a:pPr marL="114300" indent="0">
              <a:buNone/>
            </a:pPr>
            <a:r>
              <a:rPr lang="es-ES" sz="1800" dirty="0"/>
              <a:t>Tiempo de silencio de Luis Martín Santos supone el final del realismo social y la apertura a una mayor preocupación por los aspectos formales, con una gran renovación de las técnicas narrativas. Los novelistas vuelven los ojos a las </a:t>
            </a:r>
            <a:r>
              <a:rPr lang="es-ES" sz="1800" dirty="0" smtClean="0"/>
              <a:t>innovaciones </a:t>
            </a:r>
            <a:r>
              <a:rPr lang="es-ES" sz="1800" dirty="0"/>
              <a:t>que se habían producido en el resto del mundo desde principios de siglo: Kafka, Mar- </a:t>
            </a:r>
            <a:r>
              <a:rPr lang="es-ES" sz="1800" dirty="0" err="1"/>
              <a:t>cel</a:t>
            </a:r>
            <a:r>
              <a:rPr lang="es-ES" sz="1800" dirty="0"/>
              <a:t> Proust, James Joyce, G. García Márquez, etc...</a:t>
            </a:r>
          </a:p>
        </p:txBody>
      </p:sp>
    </p:spTree>
    <p:extLst>
      <p:ext uri="{BB962C8B-B14F-4D97-AF65-F5344CB8AC3E}">
        <p14:creationId xmlns="" xmlns:p14="http://schemas.microsoft.com/office/powerpoint/2010/main" val="685419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marL="457200" indent="-457200">
              <a:buFont typeface="Arial" panose="020B0604020202020204" pitchFamily="34" charset="0"/>
              <a:buChar char="•"/>
            </a:pPr>
            <a:r>
              <a:rPr lang="es-ES" sz="2800" dirty="0"/>
              <a:t>Los rasgos más significativos de esta novela son:</a:t>
            </a:r>
          </a:p>
        </p:txBody>
      </p:sp>
      <p:sp>
        <p:nvSpPr>
          <p:cNvPr id="3" name="2 Marcador de contenido"/>
          <p:cNvSpPr>
            <a:spLocks noGrp="1"/>
          </p:cNvSpPr>
          <p:nvPr>
            <p:ph idx="1"/>
          </p:nvPr>
        </p:nvSpPr>
        <p:spPr/>
        <p:txBody>
          <a:bodyPr>
            <a:normAutofit/>
          </a:bodyPr>
          <a:lstStyle/>
          <a:p>
            <a:r>
              <a:rPr lang="es-ES" sz="1800" dirty="0" smtClean="0"/>
              <a:t>El </a:t>
            </a:r>
            <a:r>
              <a:rPr lang="es-ES" sz="1800" dirty="0"/>
              <a:t>argumento queda relegado a un segundo plano, como mero soporte de tipos, ambientes o ideas, dando entrada a lo imaginativo, lo irracional, lo onírico... En él, los personajes indagan en su pasado para entender los problemas existenciales. Se produce también la ruptura lineal del tiempo influenciada por el cine (</a:t>
            </a:r>
            <a:r>
              <a:rPr lang="es-ES" sz="1800" dirty="0" err="1"/>
              <a:t>analepsis</a:t>
            </a:r>
            <a:r>
              <a:rPr lang="es-ES" sz="1800" dirty="0"/>
              <a:t> y prolepsis</a:t>
            </a:r>
            <a:r>
              <a:rPr lang="es-ES" sz="1800" dirty="0" smtClean="0"/>
              <a:t>).</a:t>
            </a:r>
          </a:p>
          <a:p>
            <a:r>
              <a:rPr lang="es-ES" sz="1800" dirty="0" smtClean="0"/>
              <a:t> Se </a:t>
            </a:r>
            <a:r>
              <a:rPr lang="es-ES" sz="1800" dirty="0"/>
              <a:t>experimenta con nuevos modos de narración: cambios de punto de vista, uso del monólogo interior, aparición de la 2ª persona. etc… </a:t>
            </a:r>
            <a:endParaRPr lang="es-ES" sz="1800" dirty="0" smtClean="0"/>
          </a:p>
          <a:p>
            <a:r>
              <a:rPr lang="es-ES" sz="1800" dirty="0" smtClean="0"/>
              <a:t>El </a:t>
            </a:r>
            <a:r>
              <a:rPr lang="es-ES" sz="1800" dirty="0"/>
              <a:t>lenguaje literario se enriquece con todos los registros, la sintaxis se alarga y, a veces, se eliminan los signos de puntuación</a:t>
            </a:r>
            <a:r>
              <a:rPr lang="es-ES" sz="1800" dirty="0" smtClean="0"/>
              <a:t>.</a:t>
            </a:r>
          </a:p>
          <a:p>
            <a:pPr marL="114300" indent="0">
              <a:buNone/>
            </a:pPr>
            <a:r>
              <a:rPr lang="es-ES" sz="1800" dirty="0" smtClean="0"/>
              <a:t> </a:t>
            </a:r>
            <a:r>
              <a:rPr lang="es-ES" sz="1800" dirty="0"/>
              <a:t>En definitiva, se experimenta con cualquier idea que rompa con la tradición literaria. Algunos escritores importantes de estas décadas fueron: </a:t>
            </a:r>
            <a:r>
              <a:rPr lang="es-ES" sz="1800" b="1" dirty="0"/>
              <a:t>Carmen Laforet</a:t>
            </a:r>
            <a:r>
              <a:rPr lang="es-ES" sz="1800" dirty="0"/>
              <a:t>, </a:t>
            </a:r>
            <a:r>
              <a:rPr lang="es-ES" sz="1800" b="1" dirty="0"/>
              <a:t>Camilo José Cela</a:t>
            </a:r>
            <a:r>
              <a:rPr lang="es-ES" sz="1800" dirty="0"/>
              <a:t>, </a:t>
            </a:r>
            <a:r>
              <a:rPr lang="es-ES" sz="1800" b="1" dirty="0"/>
              <a:t>Miguel Delibes</a:t>
            </a:r>
            <a:r>
              <a:rPr lang="es-ES" sz="1800" dirty="0"/>
              <a:t>, </a:t>
            </a:r>
            <a:r>
              <a:rPr lang="es-ES" sz="1800" b="1" dirty="0"/>
              <a:t>Ana Mª Matute</a:t>
            </a:r>
            <a:r>
              <a:rPr lang="es-ES" sz="1800" dirty="0"/>
              <a:t>, </a:t>
            </a:r>
            <a:r>
              <a:rPr lang="es-ES" sz="1800" b="1" dirty="0"/>
              <a:t>Juan </a:t>
            </a:r>
            <a:r>
              <a:rPr lang="es-ES" sz="1800" b="1" dirty="0" err="1"/>
              <a:t>Marsé</a:t>
            </a:r>
            <a:r>
              <a:rPr lang="es-ES" sz="1800" dirty="0"/>
              <a:t>, </a:t>
            </a:r>
            <a:r>
              <a:rPr lang="es-ES" sz="1800" b="1" dirty="0"/>
              <a:t>Juan Goytisolo</a:t>
            </a:r>
            <a:r>
              <a:rPr lang="es-ES" sz="1800" dirty="0"/>
              <a:t> o </a:t>
            </a:r>
            <a:r>
              <a:rPr lang="es-ES" sz="1800" b="1" dirty="0"/>
              <a:t>Carmen Martín Gaite</a:t>
            </a:r>
            <a:r>
              <a:rPr lang="es-ES" sz="1800" dirty="0"/>
              <a:t>. </a:t>
            </a:r>
          </a:p>
        </p:txBody>
      </p:sp>
    </p:spTree>
    <p:extLst>
      <p:ext uri="{BB962C8B-B14F-4D97-AF65-F5344CB8AC3E}">
        <p14:creationId xmlns="" xmlns:p14="http://schemas.microsoft.com/office/powerpoint/2010/main" val="38092418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armen Laforet, 'Nada' es demasiado"/>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95536" y="260648"/>
            <a:ext cx="3059952" cy="1728192"/>
          </a:xfrm>
          <a:prstGeom prst="rect">
            <a:avLst/>
          </a:prstGeom>
          <a:noFill/>
          <a:extLst>
            <a:ext uri="{909E8E84-426E-40DD-AFC4-6F175D3DCCD1}">
              <a14:hiddenFill xmlns="" xmlns:a14="http://schemas.microsoft.com/office/drawing/2010/main">
                <a:solidFill>
                  <a:srgbClr val="FFFFFF"/>
                </a:solidFill>
              </a14:hiddenFill>
            </a:ext>
          </a:extLst>
        </p:spPr>
      </p:pic>
      <p:sp>
        <p:nvSpPr>
          <p:cNvPr id="5" name="4 CuadroTexto"/>
          <p:cNvSpPr txBox="1"/>
          <p:nvPr/>
        </p:nvSpPr>
        <p:spPr>
          <a:xfrm>
            <a:off x="899592" y="1996965"/>
            <a:ext cx="1658596" cy="369332"/>
          </a:xfrm>
          <a:prstGeom prst="rect">
            <a:avLst/>
          </a:prstGeom>
          <a:noFill/>
        </p:spPr>
        <p:txBody>
          <a:bodyPr wrap="none" rtlCol="0">
            <a:spAutoFit/>
          </a:bodyPr>
          <a:lstStyle/>
          <a:p>
            <a:r>
              <a:rPr lang="es-ES" b="1" dirty="0">
                <a:solidFill>
                  <a:schemeClr val="tx2">
                    <a:lumMod val="60000"/>
                    <a:lumOff val="40000"/>
                  </a:schemeClr>
                </a:solidFill>
              </a:rPr>
              <a:t>Carmen Laforet</a:t>
            </a:r>
            <a:endParaRPr lang="es-ES" dirty="0">
              <a:solidFill>
                <a:schemeClr val="tx2">
                  <a:lumMod val="60000"/>
                  <a:lumOff val="40000"/>
                </a:schemeClr>
              </a:solidFill>
            </a:endParaRPr>
          </a:p>
        </p:txBody>
      </p:sp>
      <p:pic>
        <p:nvPicPr>
          <p:cNvPr id="2052" name="Picture 4" descr="Miguel Delibes - EcuRed"/>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652120" y="260648"/>
            <a:ext cx="1914525" cy="2381250"/>
          </a:xfrm>
          <a:prstGeom prst="rect">
            <a:avLst/>
          </a:prstGeom>
          <a:noFill/>
          <a:extLst>
            <a:ext uri="{909E8E84-426E-40DD-AFC4-6F175D3DCCD1}">
              <a14:hiddenFill xmlns="" xmlns:a14="http://schemas.microsoft.com/office/drawing/2010/main">
                <a:solidFill>
                  <a:srgbClr val="FFFFFF"/>
                </a:solidFill>
              </a14:hiddenFill>
            </a:ext>
          </a:extLst>
        </p:spPr>
      </p:pic>
      <p:sp>
        <p:nvSpPr>
          <p:cNvPr id="6" name="5 CuadroTexto"/>
          <p:cNvSpPr txBox="1"/>
          <p:nvPr/>
        </p:nvSpPr>
        <p:spPr>
          <a:xfrm>
            <a:off x="5807720" y="2631357"/>
            <a:ext cx="1603324" cy="369332"/>
          </a:xfrm>
          <a:prstGeom prst="rect">
            <a:avLst/>
          </a:prstGeom>
          <a:noFill/>
        </p:spPr>
        <p:txBody>
          <a:bodyPr wrap="none" rtlCol="0">
            <a:spAutoFit/>
          </a:bodyPr>
          <a:lstStyle/>
          <a:p>
            <a:r>
              <a:rPr lang="es-ES" b="1" dirty="0">
                <a:solidFill>
                  <a:schemeClr val="tx2">
                    <a:lumMod val="60000"/>
                    <a:lumOff val="40000"/>
                  </a:schemeClr>
                </a:solidFill>
              </a:rPr>
              <a:t>Miguel Delibes</a:t>
            </a:r>
            <a:endParaRPr lang="es-ES" dirty="0">
              <a:solidFill>
                <a:schemeClr val="tx2">
                  <a:lumMod val="60000"/>
                  <a:lumOff val="40000"/>
                </a:schemeClr>
              </a:solidFill>
            </a:endParaRPr>
          </a:p>
        </p:txBody>
      </p:sp>
      <p:pic>
        <p:nvPicPr>
          <p:cNvPr id="2054" name="Picture 6" descr="Juan Marsé, Premio Cervantes 2008 de Literatura | La librería de ..."/>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611560" y="2708920"/>
            <a:ext cx="1747440" cy="2674653"/>
          </a:xfrm>
          <a:prstGeom prst="rect">
            <a:avLst/>
          </a:prstGeom>
          <a:noFill/>
          <a:extLst>
            <a:ext uri="{909E8E84-426E-40DD-AFC4-6F175D3DCCD1}">
              <a14:hiddenFill xmlns="" xmlns:a14="http://schemas.microsoft.com/office/drawing/2010/main">
                <a:solidFill>
                  <a:srgbClr val="FFFFFF"/>
                </a:solidFill>
              </a14:hiddenFill>
            </a:ext>
          </a:extLst>
        </p:spPr>
      </p:pic>
      <p:sp>
        <p:nvSpPr>
          <p:cNvPr id="7" name="6 CuadroTexto"/>
          <p:cNvSpPr txBox="1"/>
          <p:nvPr/>
        </p:nvSpPr>
        <p:spPr>
          <a:xfrm>
            <a:off x="846932" y="5383573"/>
            <a:ext cx="1276696" cy="369332"/>
          </a:xfrm>
          <a:prstGeom prst="rect">
            <a:avLst/>
          </a:prstGeom>
          <a:noFill/>
        </p:spPr>
        <p:txBody>
          <a:bodyPr wrap="none" rtlCol="0">
            <a:spAutoFit/>
          </a:bodyPr>
          <a:lstStyle/>
          <a:p>
            <a:r>
              <a:rPr lang="es-ES" b="1" dirty="0">
                <a:solidFill>
                  <a:schemeClr val="tx2">
                    <a:lumMod val="60000"/>
                    <a:lumOff val="40000"/>
                  </a:schemeClr>
                </a:solidFill>
              </a:rPr>
              <a:t>Juan </a:t>
            </a:r>
            <a:r>
              <a:rPr lang="es-ES" b="1" dirty="0" err="1">
                <a:solidFill>
                  <a:schemeClr val="tx2">
                    <a:lumMod val="60000"/>
                    <a:lumOff val="40000"/>
                  </a:schemeClr>
                </a:solidFill>
              </a:rPr>
              <a:t>Marsé</a:t>
            </a:r>
            <a:endParaRPr lang="es-ES" dirty="0">
              <a:solidFill>
                <a:schemeClr val="tx2">
                  <a:lumMod val="60000"/>
                  <a:lumOff val="40000"/>
                </a:schemeClr>
              </a:solidFill>
            </a:endParaRPr>
          </a:p>
        </p:txBody>
      </p:sp>
      <p:pic>
        <p:nvPicPr>
          <p:cNvPr id="2056" name="Picture 8" descr="Biografia de Carmen Martín Gaite"/>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4191756" y="3212976"/>
            <a:ext cx="2920727" cy="2431077"/>
          </a:xfrm>
          <a:prstGeom prst="rect">
            <a:avLst/>
          </a:prstGeom>
          <a:noFill/>
          <a:extLst>
            <a:ext uri="{909E8E84-426E-40DD-AFC4-6F175D3DCCD1}">
              <a14:hiddenFill xmlns="" xmlns:a14="http://schemas.microsoft.com/office/drawing/2010/main">
                <a:solidFill>
                  <a:srgbClr val="FFFFFF"/>
                </a:solidFill>
              </a14:hiddenFill>
            </a:ext>
          </a:extLst>
        </p:spPr>
      </p:pic>
      <p:sp>
        <p:nvSpPr>
          <p:cNvPr id="8" name="7 CuadroTexto"/>
          <p:cNvSpPr txBox="1"/>
          <p:nvPr/>
        </p:nvSpPr>
        <p:spPr>
          <a:xfrm>
            <a:off x="4551305" y="5638110"/>
            <a:ext cx="2201628" cy="369332"/>
          </a:xfrm>
          <a:prstGeom prst="rect">
            <a:avLst/>
          </a:prstGeom>
          <a:noFill/>
        </p:spPr>
        <p:txBody>
          <a:bodyPr wrap="none" rtlCol="0">
            <a:spAutoFit/>
          </a:bodyPr>
          <a:lstStyle/>
          <a:p>
            <a:r>
              <a:rPr lang="es-ES" b="1" dirty="0">
                <a:solidFill>
                  <a:schemeClr val="tx2">
                    <a:lumMod val="60000"/>
                    <a:lumOff val="40000"/>
                  </a:schemeClr>
                </a:solidFill>
              </a:rPr>
              <a:t>Carmen Martín Gaite</a:t>
            </a:r>
            <a:endParaRPr lang="es-ES" dirty="0">
              <a:solidFill>
                <a:schemeClr val="tx2">
                  <a:lumMod val="60000"/>
                  <a:lumOff val="40000"/>
                </a:schemeClr>
              </a:solidFill>
            </a:endParaRPr>
          </a:p>
        </p:txBody>
      </p:sp>
    </p:spTree>
    <p:extLst>
      <p:ext uri="{BB962C8B-B14F-4D97-AF65-F5344CB8AC3E}">
        <p14:creationId xmlns="" xmlns:p14="http://schemas.microsoft.com/office/powerpoint/2010/main" val="26202373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16632"/>
            <a:ext cx="7620000" cy="1143000"/>
          </a:xfrm>
        </p:spPr>
        <p:txBody>
          <a:bodyPr/>
          <a:lstStyle/>
          <a:p>
            <a:pPr marL="457200" indent="-457200">
              <a:buFont typeface="Arial" panose="020B0604020202020204" pitchFamily="34" charset="0"/>
              <a:buChar char="•"/>
            </a:pPr>
            <a:r>
              <a:rPr lang="es-ES" sz="2800" dirty="0" smtClean="0">
                <a:solidFill>
                  <a:schemeClr val="accent6">
                    <a:lumMod val="75000"/>
                  </a:schemeClr>
                </a:solidFill>
              </a:rPr>
              <a:t>La novela del exilio</a:t>
            </a:r>
            <a:endParaRPr lang="es-ES" sz="2800" dirty="0">
              <a:solidFill>
                <a:schemeClr val="accent6">
                  <a:lumMod val="75000"/>
                </a:schemeClr>
              </a:solidFill>
            </a:endParaRPr>
          </a:p>
        </p:txBody>
      </p:sp>
      <p:sp>
        <p:nvSpPr>
          <p:cNvPr id="3" name="2 Marcador de contenido"/>
          <p:cNvSpPr>
            <a:spLocks noGrp="1"/>
          </p:cNvSpPr>
          <p:nvPr>
            <p:ph idx="1"/>
          </p:nvPr>
        </p:nvSpPr>
        <p:spPr>
          <a:xfrm>
            <a:off x="395536" y="1052736"/>
            <a:ext cx="7620000" cy="4800600"/>
          </a:xfrm>
        </p:spPr>
        <p:txBody>
          <a:bodyPr>
            <a:normAutofit/>
          </a:bodyPr>
          <a:lstStyle/>
          <a:p>
            <a:r>
              <a:rPr lang="es-ES" sz="1800" dirty="0" smtClean="0"/>
              <a:t>Acabada la Guerra Civil en 1939, los escritores que manifestaron su apoyo a la República tuvieron que salir del país. Allí, en el extranjero, escribieron novelas desde una perspectiva crítica hacia el régimen franquista. Estos escritores desarrollaron una narrativa que, aunque evolucionó de forma heterogénea, trató sobre la falta de libertad, la Guerra Civil y la dictadura. </a:t>
            </a:r>
            <a:endParaRPr lang="es-ES" sz="1800" dirty="0"/>
          </a:p>
        </p:txBody>
      </p:sp>
      <p:sp>
        <p:nvSpPr>
          <p:cNvPr id="5" name="4 CuadroTexto"/>
          <p:cNvSpPr txBox="1"/>
          <p:nvPr/>
        </p:nvSpPr>
        <p:spPr>
          <a:xfrm>
            <a:off x="539552" y="3068960"/>
            <a:ext cx="3920817" cy="523220"/>
          </a:xfrm>
          <a:prstGeom prst="rect">
            <a:avLst/>
          </a:prstGeom>
          <a:noFill/>
        </p:spPr>
        <p:txBody>
          <a:bodyPr wrap="none" rtlCol="0">
            <a:spAutoFit/>
          </a:bodyPr>
          <a:lstStyle/>
          <a:p>
            <a:pPr marL="285750" indent="-285750">
              <a:buFont typeface="Arial" panose="020B0604020202020204" pitchFamily="34" charset="0"/>
              <a:buChar char="•"/>
            </a:pPr>
            <a:r>
              <a:rPr lang="es-ES" sz="2800" dirty="0" smtClean="0">
                <a:solidFill>
                  <a:schemeClr val="accent6">
                    <a:lumMod val="75000"/>
                  </a:schemeClr>
                </a:solidFill>
                <a:latin typeface="+mj-lt"/>
              </a:rPr>
              <a:t>La Generación Perdida</a:t>
            </a:r>
            <a:endParaRPr lang="es-ES" sz="2800" dirty="0">
              <a:solidFill>
                <a:schemeClr val="accent6">
                  <a:lumMod val="75000"/>
                </a:schemeClr>
              </a:solidFill>
              <a:latin typeface="+mj-lt"/>
            </a:endParaRPr>
          </a:p>
        </p:txBody>
      </p:sp>
      <p:sp>
        <p:nvSpPr>
          <p:cNvPr id="6" name="5 CuadroTexto"/>
          <p:cNvSpPr txBox="1"/>
          <p:nvPr/>
        </p:nvSpPr>
        <p:spPr>
          <a:xfrm>
            <a:off x="467544" y="3702914"/>
            <a:ext cx="7799636" cy="1200329"/>
          </a:xfrm>
          <a:prstGeom prst="rect">
            <a:avLst/>
          </a:prstGeom>
          <a:noFill/>
        </p:spPr>
        <p:txBody>
          <a:bodyPr wrap="none" rtlCol="0">
            <a:spAutoFit/>
          </a:bodyPr>
          <a:lstStyle/>
          <a:p>
            <a:pPr marL="285750" indent="-285750">
              <a:buFont typeface="Arial" panose="020B0604020202020204" pitchFamily="34" charset="0"/>
              <a:buChar char="•"/>
            </a:pPr>
            <a:r>
              <a:rPr lang="es-ES" dirty="0" smtClean="0"/>
              <a:t>Entre las influencias que recibieron los autores de la novela experimental, </a:t>
            </a:r>
          </a:p>
          <a:p>
            <a:r>
              <a:rPr lang="es-ES" dirty="0" smtClean="0"/>
              <a:t>se encuentra la ejercida por la Generación Perdida: un grupo de escritores </a:t>
            </a:r>
          </a:p>
          <a:p>
            <a:r>
              <a:rPr lang="es-ES" dirty="0" smtClean="0"/>
              <a:t>estadounidenses de la década de 1920 que renovaron la novela del siglo pasado. </a:t>
            </a:r>
          </a:p>
          <a:p>
            <a:r>
              <a:rPr lang="es-ES" dirty="0" smtClean="0"/>
              <a:t>Pertenecen a este grupo John Dos </a:t>
            </a:r>
            <a:r>
              <a:rPr lang="es-ES" dirty="0" err="1" smtClean="0"/>
              <a:t>Passos</a:t>
            </a:r>
            <a:r>
              <a:rPr lang="es-ES" dirty="0" smtClean="0"/>
              <a:t> y Faulkner</a:t>
            </a:r>
            <a:endParaRPr lang="es-ES" dirty="0"/>
          </a:p>
        </p:txBody>
      </p:sp>
    </p:spTree>
    <p:extLst>
      <p:ext uri="{BB962C8B-B14F-4D97-AF65-F5344CB8AC3E}">
        <p14:creationId xmlns="" xmlns:p14="http://schemas.microsoft.com/office/powerpoint/2010/main" val="7308971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2800" b="1" dirty="0">
                <a:solidFill>
                  <a:schemeClr val="accent6">
                    <a:lumMod val="75000"/>
                  </a:schemeClr>
                </a:solidFill>
              </a:rPr>
              <a:t>CAMILO JOSÉ CELA</a:t>
            </a:r>
            <a:r>
              <a:rPr lang="es-ES" sz="2800" dirty="0">
                <a:solidFill>
                  <a:schemeClr val="accent6">
                    <a:lumMod val="75000"/>
                  </a:schemeClr>
                </a:solidFill>
              </a:rPr>
              <a:t> </a:t>
            </a:r>
            <a:br>
              <a:rPr lang="es-ES" sz="2800" dirty="0">
                <a:solidFill>
                  <a:schemeClr val="accent6">
                    <a:lumMod val="75000"/>
                  </a:schemeClr>
                </a:solidFill>
              </a:rPr>
            </a:br>
            <a:r>
              <a:rPr lang="es-ES" sz="2800" b="1" dirty="0">
                <a:solidFill>
                  <a:schemeClr val="accent6">
                    <a:lumMod val="75000"/>
                  </a:schemeClr>
                </a:solidFill>
              </a:rPr>
              <a:t>(Padrón, La Coruña 1916- Madrid 2002)</a:t>
            </a:r>
            <a:endParaRPr lang="es-ES" sz="1600" dirty="0">
              <a:solidFill>
                <a:schemeClr val="accent6">
                  <a:lumMod val="75000"/>
                </a:schemeClr>
              </a:solidFill>
            </a:endParaRPr>
          </a:p>
        </p:txBody>
      </p:sp>
      <p:sp>
        <p:nvSpPr>
          <p:cNvPr id="3" name="2 Marcador de contenido"/>
          <p:cNvSpPr>
            <a:spLocks noGrp="1"/>
          </p:cNvSpPr>
          <p:nvPr>
            <p:ph idx="1"/>
          </p:nvPr>
        </p:nvSpPr>
        <p:spPr/>
        <p:txBody>
          <a:bodyPr>
            <a:normAutofit fontScale="40000" lnSpcReduction="20000"/>
          </a:bodyPr>
          <a:lstStyle/>
          <a:p>
            <a:pPr algn="just"/>
            <a:r>
              <a:rPr lang="es-ES" sz="3400" dirty="0">
                <a:latin typeface="Arial" pitchFamily="34" charset="0"/>
                <a:cs typeface="Arial" pitchFamily="34" charset="0"/>
              </a:rPr>
              <a:t>Es uno de los principales renovadores de las narración española del siglo XX.</a:t>
            </a:r>
          </a:p>
          <a:p>
            <a:pPr algn="just"/>
            <a:endParaRPr lang="es-ES_tradnl" sz="3400" dirty="0">
              <a:latin typeface="Arial" pitchFamily="34" charset="0"/>
              <a:cs typeface="Arial" pitchFamily="34" charset="0"/>
            </a:endParaRPr>
          </a:p>
          <a:p>
            <a:pPr algn="just">
              <a:buNone/>
            </a:pPr>
            <a:endParaRPr lang="es-ES" sz="3400" dirty="0">
              <a:latin typeface="Arial" pitchFamily="34" charset="0"/>
              <a:cs typeface="Arial" pitchFamily="34" charset="0"/>
            </a:endParaRPr>
          </a:p>
          <a:p>
            <a:pPr algn="just" fontAlgn="base"/>
            <a:r>
              <a:rPr lang="es-ES" sz="3400" dirty="0">
                <a:latin typeface="Arial" pitchFamily="34" charset="0"/>
                <a:cs typeface="Arial" pitchFamily="34" charset="0"/>
              </a:rPr>
              <a:t>La evolución novelística de Cela se reparte entre el realismo y la vanguardia. En una primera etapa sigue la línea existencialista con tintes tremendistas en La familia de Pascual Duarte (1942).   </a:t>
            </a:r>
          </a:p>
          <a:p>
            <a:pPr algn="just" fontAlgn="base"/>
            <a:endParaRPr lang="es-ES_tradnl" sz="3400" dirty="0">
              <a:latin typeface="Arial" pitchFamily="34" charset="0"/>
              <a:cs typeface="Arial" pitchFamily="34" charset="0"/>
            </a:endParaRPr>
          </a:p>
          <a:p>
            <a:pPr algn="just" fontAlgn="base">
              <a:buNone/>
            </a:pPr>
            <a:endParaRPr lang="es-ES" sz="3400" dirty="0">
              <a:latin typeface="Arial" pitchFamily="34" charset="0"/>
              <a:cs typeface="Arial" pitchFamily="34" charset="0"/>
            </a:endParaRPr>
          </a:p>
          <a:p>
            <a:pPr algn="just" fontAlgn="base"/>
            <a:r>
              <a:rPr lang="es-ES" sz="3400" dirty="0">
                <a:latin typeface="Arial" pitchFamily="34" charset="0"/>
                <a:cs typeface="Arial" pitchFamily="34" charset="0"/>
              </a:rPr>
              <a:t>Su segunda etapa, la del realismo social, se inicia con La Colmena (1951). La obra se                                                                                                                                          estructura en seis capítulos y un final, organizados en una serie de secuencias, de longitud variable, separadas por un espacio en blanco, por donde circulan más de 200 personajes, dominados por la avaricia, la crueldad, la insolidaridad y las bajas pasiones, pero también por la ternura y el amor, cuyas vidas transcurren paralelas o entrecruzadas, tejiendo un vivir colectivo, objetivo primordial del novelista. Presenta una estructura abierta, pues no sabemos qué pasará con los personajes  más allá de la última página.  </a:t>
            </a:r>
          </a:p>
          <a:p>
            <a:pPr algn="just" fontAlgn="base"/>
            <a:endParaRPr lang="es-ES" sz="3400" dirty="0">
              <a:latin typeface="Arial" pitchFamily="34" charset="0"/>
              <a:cs typeface="Arial" pitchFamily="34" charset="0"/>
            </a:endParaRPr>
          </a:p>
          <a:p>
            <a:pPr algn="just" fontAlgn="base">
              <a:buNone/>
            </a:pPr>
            <a:r>
              <a:rPr lang="es-ES" sz="3400" dirty="0">
                <a:latin typeface="Arial" pitchFamily="34" charset="0"/>
                <a:cs typeface="Arial" pitchFamily="34" charset="0"/>
              </a:rPr>
              <a:t>  </a:t>
            </a:r>
          </a:p>
          <a:p>
            <a:pPr algn="just"/>
            <a:r>
              <a:rPr lang="es-ES" sz="3400" dirty="0">
                <a:latin typeface="Arial" pitchFamily="34" charset="0"/>
                <a:cs typeface="Arial" pitchFamily="34" charset="0"/>
              </a:rPr>
              <a:t>A su tercera etapa, la experimentalista, pertenecen obras  como San Camilo, 1936, Oficio de tinieblas o Mazurca para dos muertos</a:t>
            </a:r>
            <a:r>
              <a:rPr lang="es-ES" dirty="0">
                <a:latin typeface="Arial" pitchFamily="34" charset="0"/>
                <a:cs typeface="Arial" pitchFamily="34" charset="0"/>
              </a:rPr>
              <a:t>.  </a:t>
            </a:r>
          </a:p>
          <a:p>
            <a:endParaRPr lang="es-ES" dirty="0"/>
          </a:p>
        </p:txBody>
      </p:sp>
    </p:spTree>
    <p:extLst>
      <p:ext uri="{BB962C8B-B14F-4D97-AF65-F5344CB8AC3E}">
        <p14:creationId xmlns="" xmlns:p14="http://schemas.microsoft.com/office/powerpoint/2010/main" val="37965076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2800" b="1" dirty="0">
                <a:solidFill>
                  <a:schemeClr val="accent6">
                    <a:lumMod val="75000"/>
                  </a:schemeClr>
                </a:solidFill>
              </a:rPr>
              <a:t>MIGUEL DELIBES</a:t>
            </a:r>
            <a:r>
              <a:rPr lang="es-ES" sz="2800" dirty="0">
                <a:solidFill>
                  <a:schemeClr val="accent6">
                    <a:lumMod val="75000"/>
                  </a:schemeClr>
                </a:solidFill>
              </a:rPr>
              <a:t> </a:t>
            </a:r>
            <a:br>
              <a:rPr lang="es-ES" sz="2800" dirty="0">
                <a:solidFill>
                  <a:schemeClr val="accent6">
                    <a:lumMod val="75000"/>
                  </a:schemeClr>
                </a:solidFill>
              </a:rPr>
            </a:br>
            <a:r>
              <a:rPr lang="es-ES" sz="2800" b="1" dirty="0">
                <a:solidFill>
                  <a:schemeClr val="accent6">
                    <a:lumMod val="75000"/>
                  </a:schemeClr>
                </a:solidFill>
              </a:rPr>
              <a:t>(Valladolid 1920-2010)</a:t>
            </a:r>
            <a:r>
              <a:rPr lang="es-ES" sz="2800" dirty="0">
                <a:solidFill>
                  <a:schemeClr val="accent6">
                    <a:lumMod val="75000"/>
                  </a:schemeClr>
                </a:solidFill>
              </a:rPr>
              <a:t> </a:t>
            </a:r>
          </a:p>
        </p:txBody>
      </p:sp>
      <p:sp>
        <p:nvSpPr>
          <p:cNvPr id="3" name="2 Marcador de contenido"/>
          <p:cNvSpPr>
            <a:spLocks noGrp="1"/>
          </p:cNvSpPr>
          <p:nvPr>
            <p:ph idx="1"/>
          </p:nvPr>
        </p:nvSpPr>
        <p:spPr/>
        <p:txBody>
          <a:bodyPr>
            <a:normAutofit fontScale="62500" lnSpcReduction="20000"/>
          </a:bodyPr>
          <a:lstStyle/>
          <a:p>
            <a:pPr algn="just" fontAlgn="base"/>
            <a:r>
              <a:rPr lang="es-ES" sz="2400" dirty="0">
                <a:latin typeface="Arial" pitchFamily="34" charset="0"/>
                <a:cs typeface="Arial" pitchFamily="34" charset="0"/>
              </a:rPr>
              <a:t>Aparece en la letras hispánicas con La sombra del ciprés es alargada, ganadora del premio Nadal en 1947. Fue también miembro de la RAE, director del periódico El Norte de Castilla, catedrático de Derecho Mercantil y premio Cervantes en 1993.</a:t>
            </a:r>
          </a:p>
          <a:p>
            <a:pPr algn="just" fontAlgn="base"/>
            <a:endParaRPr lang="es-ES" sz="2400" dirty="0">
              <a:latin typeface="Arial" pitchFamily="34" charset="0"/>
              <a:cs typeface="Arial" pitchFamily="34" charset="0"/>
            </a:endParaRPr>
          </a:p>
          <a:p>
            <a:pPr algn="just" fontAlgn="base">
              <a:buNone/>
            </a:pPr>
            <a:r>
              <a:rPr lang="es-ES" sz="2400" dirty="0">
                <a:latin typeface="Arial" pitchFamily="34" charset="0"/>
                <a:cs typeface="Arial" pitchFamily="34" charset="0"/>
              </a:rPr>
              <a:t>   </a:t>
            </a:r>
          </a:p>
          <a:p>
            <a:pPr algn="just" fontAlgn="base"/>
            <a:r>
              <a:rPr lang="es-ES" sz="2400" dirty="0">
                <a:latin typeface="Arial" pitchFamily="34" charset="0"/>
                <a:cs typeface="Arial" pitchFamily="34" charset="0"/>
              </a:rPr>
              <a:t>Los temas preferidos de Delibes son la alabanza de la naturaleza y la vida sencilla en los pueblos, en contraposición a la deshumanización que conlleva el progreso en las grandes ciudades. Delibes suele denunciar la hipocresía y las injusticias sociales. La vejez y el temor ante la muerte, también son temas recurrentes en su obra. Su estilo es sencillo, sobrio y natural, de una enorme belleza. Utilizó las descripciones de los paisajes y fue minucioso en la construcción de los personajes: la elección del nombre, las manías… Suelen saber lo que quieren y luchan por sus ideales.   </a:t>
            </a:r>
          </a:p>
          <a:p>
            <a:pPr algn="just" fontAlgn="base"/>
            <a:endParaRPr lang="es-ES_tradnl" sz="2400" dirty="0">
              <a:latin typeface="Arial" pitchFamily="34" charset="0"/>
              <a:cs typeface="Arial" pitchFamily="34" charset="0"/>
            </a:endParaRPr>
          </a:p>
          <a:p>
            <a:pPr algn="just" fontAlgn="base">
              <a:buNone/>
            </a:pPr>
            <a:endParaRPr lang="es-ES" sz="2400" dirty="0">
              <a:latin typeface="Arial" pitchFamily="34" charset="0"/>
              <a:cs typeface="Arial" pitchFamily="34" charset="0"/>
            </a:endParaRPr>
          </a:p>
          <a:p>
            <a:pPr algn="just"/>
            <a:r>
              <a:rPr lang="es-ES" sz="2400" dirty="0">
                <a:latin typeface="Arial" pitchFamily="34" charset="0"/>
                <a:cs typeface="Arial" pitchFamily="34" charset="0"/>
              </a:rPr>
              <a:t>Se inicia, como se ha dicho anteriormente,  con la novela existencial La sombra del ciprés es alargada (1948) y desemboca en el ambiente del realismo rural con El camino, en la que un niño, Daniel el Mochuelo, evoca las vivencias en el pueblo antes de irse a la ciudad. En esta misma línea, escribe obras tan importantes como Las ratas o Los santos inocentes (1981</a:t>
            </a:r>
            <a:endParaRPr lang="es-ES" dirty="0"/>
          </a:p>
        </p:txBody>
      </p:sp>
    </p:spTree>
    <p:extLst>
      <p:ext uri="{BB962C8B-B14F-4D97-AF65-F5344CB8AC3E}">
        <p14:creationId xmlns="" xmlns:p14="http://schemas.microsoft.com/office/powerpoint/2010/main" val="5034424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620000" cy="6068144"/>
          </a:xfrm>
        </p:spPr>
        <p:txBody>
          <a:bodyPr>
            <a:normAutofit/>
          </a:bodyPr>
          <a:lstStyle/>
          <a:p>
            <a:pPr algn="just" fontAlgn="base"/>
            <a:r>
              <a:rPr lang="es-ES" sz="1800" dirty="0">
                <a:latin typeface="Arial" pitchFamily="34" charset="0"/>
                <a:cs typeface="Arial" pitchFamily="34" charset="0"/>
              </a:rPr>
              <a:t>Dentro de la novela experimental destaca Cinco horas con Mario (1966). En ella, se narra el lago monólogo de Carmen ante el cadáver de su marido Mario (catedrático de instituto). El fracaso matrimonial, las frustraciones personales, la religiosidad superficial, los convencionalismos burgueses o la discriminación de la mujer en la época, son algunos temas presentes en ella. Ambos personajes simbolizan las diferencias ideológicas de las dos Españas. Ella es una mujer tradicional y clasista y él el liberal, progresista y defensor de los oprimidos.  </a:t>
            </a:r>
          </a:p>
          <a:p>
            <a:pPr algn="just" fontAlgn="base"/>
            <a:endParaRPr lang="es-ES" sz="1800" dirty="0">
              <a:latin typeface="Arial" pitchFamily="34" charset="0"/>
              <a:cs typeface="Arial" pitchFamily="34" charset="0"/>
            </a:endParaRPr>
          </a:p>
          <a:p>
            <a:pPr algn="just" fontAlgn="base">
              <a:buNone/>
            </a:pPr>
            <a:r>
              <a:rPr lang="es-ES" sz="1800" dirty="0">
                <a:latin typeface="Arial" pitchFamily="34" charset="0"/>
                <a:cs typeface="Arial" pitchFamily="34" charset="0"/>
              </a:rPr>
              <a:t> </a:t>
            </a:r>
          </a:p>
          <a:p>
            <a:pPr algn="just" fontAlgn="base"/>
            <a:r>
              <a:rPr lang="es-ES" sz="1800" dirty="0">
                <a:latin typeface="Arial" pitchFamily="34" charset="0"/>
                <a:cs typeface="Arial" pitchFamily="34" charset="0"/>
              </a:rPr>
              <a:t>Otras novelas importantes son: Señora de rojo sobre fondo gris y la novela histórica El hereje.   </a:t>
            </a:r>
          </a:p>
          <a:p>
            <a:pPr algn="just" fontAlgn="base">
              <a:buNone/>
            </a:pPr>
            <a:endParaRPr lang="es-ES_tradnl" sz="1800" dirty="0">
              <a:latin typeface="Arial" pitchFamily="34" charset="0"/>
              <a:cs typeface="Arial" pitchFamily="34" charset="0"/>
            </a:endParaRPr>
          </a:p>
          <a:p>
            <a:pPr algn="just" fontAlgn="base">
              <a:buNone/>
            </a:pPr>
            <a:endParaRPr lang="es-ES" sz="1800" dirty="0">
              <a:latin typeface="Arial" pitchFamily="34" charset="0"/>
              <a:cs typeface="Arial" pitchFamily="34" charset="0"/>
            </a:endParaRPr>
          </a:p>
          <a:p>
            <a:pPr algn="just" fontAlgn="base"/>
            <a:r>
              <a:rPr lang="es-ES" sz="1800" dirty="0">
                <a:latin typeface="Arial" pitchFamily="34" charset="0"/>
                <a:cs typeface="Arial" pitchFamily="34" charset="0"/>
              </a:rPr>
              <a:t>Delibes fue también un importante autor de cuentos</a:t>
            </a:r>
            <a:r>
              <a:rPr lang="es-ES" sz="2400" dirty="0">
                <a:latin typeface="Arial" pitchFamily="34" charset="0"/>
                <a:cs typeface="Arial" pitchFamily="34" charset="0"/>
              </a:rPr>
              <a:t>. </a:t>
            </a:r>
          </a:p>
          <a:p>
            <a:endParaRPr lang="es-ES" dirty="0"/>
          </a:p>
        </p:txBody>
      </p:sp>
    </p:spTree>
    <p:extLst>
      <p:ext uri="{BB962C8B-B14F-4D97-AF65-F5344CB8AC3E}">
        <p14:creationId xmlns="" xmlns:p14="http://schemas.microsoft.com/office/powerpoint/2010/main" val="14697112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6771"/>
            <a:ext cx="7620000" cy="1143000"/>
          </a:xfrm>
        </p:spPr>
        <p:txBody>
          <a:bodyPr/>
          <a:lstStyle/>
          <a:p>
            <a:r>
              <a:rPr lang="es-ES_tradnl" sz="2800" dirty="0">
                <a:solidFill>
                  <a:schemeClr val="accent6">
                    <a:lumMod val="75000"/>
                  </a:schemeClr>
                </a:solidFill>
              </a:rPr>
              <a:t>Obra de arte de la década de los 40:</a:t>
            </a:r>
            <a:endParaRPr lang="es-ES" sz="2800" dirty="0">
              <a:solidFill>
                <a:schemeClr val="accent6">
                  <a:lumMod val="75000"/>
                </a:schemeClr>
              </a:solidFill>
            </a:endParaRPr>
          </a:p>
        </p:txBody>
      </p:sp>
      <p:sp>
        <p:nvSpPr>
          <p:cNvPr id="3" name="2 Marcador de contenido"/>
          <p:cNvSpPr>
            <a:spLocks noGrp="1"/>
          </p:cNvSpPr>
          <p:nvPr>
            <p:ph idx="1"/>
          </p:nvPr>
        </p:nvSpPr>
        <p:spPr>
          <a:xfrm>
            <a:off x="251520" y="980728"/>
            <a:ext cx="7620000" cy="4800600"/>
          </a:xfrm>
        </p:spPr>
        <p:txBody>
          <a:bodyPr/>
          <a:lstStyle/>
          <a:p>
            <a:r>
              <a:rPr lang="es-ES" sz="1800" dirty="0">
                <a:latin typeface="Arial" pitchFamily="34" charset="0"/>
                <a:cs typeface="Arial" pitchFamily="34" charset="0"/>
              </a:rPr>
              <a:t>Nació en Lugo en 1907</a:t>
            </a:r>
          </a:p>
          <a:p>
            <a:r>
              <a:rPr lang="es-ES" sz="1800" dirty="0">
                <a:latin typeface="Arial" pitchFamily="34" charset="0"/>
                <a:cs typeface="Arial" pitchFamily="34" charset="0"/>
              </a:rPr>
              <a:t>“La Escuela de </a:t>
            </a:r>
            <a:r>
              <a:rPr lang="es-ES" sz="1800" dirty="0" err="1">
                <a:latin typeface="Arial" pitchFamily="34" charset="0"/>
                <a:cs typeface="Arial" pitchFamily="34" charset="0"/>
              </a:rPr>
              <a:t>Doloriñas</a:t>
            </a:r>
            <a:r>
              <a:rPr lang="es-ES" sz="1800" dirty="0">
                <a:latin typeface="Arial" pitchFamily="34" charset="0"/>
                <a:cs typeface="Arial" pitchFamily="34" charset="0"/>
              </a:rPr>
              <a:t>” es un lienzo de casi cinco metros cuadrados, en él se representa a la maestra Dolores Chaves (</a:t>
            </a:r>
            <a:r>
              <a:rPr lang="es-ES" sz="1800" dirty="0" err="1">
                <a:latin typeface="Arial" pitchFamily="34" charset="0"/>
                <a:cs typeface="Arial" pitchFamily="34" charset="0"/>
              </a:rPr>
              <a:t>Doloriñas</a:t>
            </a:r>
            <a:r>
              <a:rPr lang="es-ES" sz="1800" dirty="0">
                <a:latin typeface="Arial" pitchFamily="34" charset="0"/>
                <a:cs typeface="Arial" pitchFamily="34" charset="0"/>
              </a:rPr>
              <a:t>) en su tarea docente, rodeada de una docena de alumnos de diferentes edades que representan la infancia en el medio rural. Julia construye un espacio de reducidas dimensiones donde aloja de manera admirable todos los personajes, mientras al fondo, por una ventana respira la naturaleza.</a:t>
            </a:r>
          </a:p>
          <a:p>
            <a:endParaRPr lang="es-ES" dirty="0"/>
          </a:p>
        </p:txBody>
      </p:sp>
      <p:pic>
        <p:nvPicPr>
          <p:cNvPr id="4" name="Picture 6" descr="https://www.ahorasemanal.es/media/images/numero%2030/horizontales/JULIA%20MINGUILLON-Escuela%20deh.jpg"/>
          <p:cNvPicPr>
            <a:picLocks noChangeAspect="1" noChangeArrowheads="1"/>
          </p:cNvPicPr>
          <p:nvPr/>
        </p:nvPicPr>
        <p:blipFill>
          <a:blip r:embed="rId2"/>
          <a:srcRect/>
          <a:stretch>
            <a:fillRect/>
          </a:stretch>
        </p:blipFill>
        <p:spPr bwMode="auto">
          <a:xfrm>
            <a:off x="4174734" y="3212976"/>
            <a:ext cx="3584775" cy="3271818"/>
          </a:xfrm>
          <a:prstGeom prst="rect">
            <a:avLst/>
          </a:prstGeom>
          <a:noFill/>
        </p:spPr>
      </p:pic>
    </p:spTree>
    <p:extLst>
      <p:ext uri="{BB962C8B-B14F-4D97-AF65-F5344CB8AC3E}">
        <p14:creationId xmlns="" xmlns:p14="http://schemas.microsoft.com/office/powerpoint/2010/main" val="18464708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ctrTitle"/>
          </p:nvPr>
        </p:nvSpPr>
        <p:spPr/>
        <p:txBody>
          <a:bodyPr/>
          <a:lstStyle/>
          <a:p>
            <a:r>
              <a:rPr lang="es-ES" sz="1400" b="1" dirty="0" smtClean="0"/>
              <a:t/>
            </a:r>
            <a:br>
              <a:rPr lang="es-ES" sz="1400" b="1" dirty="0" smtClean="0"/>
            </a:br>
            <a:r>
              <a:rPr lang="es-ES" sz="1400" b="1" dirty="0" smtClean="0"/>
              <a:t/>
            </a:r>
            <a:br>
              <a:rPr lang="es-ES" sz="1400" b="1" dirty="0" smtClean="0"/>
            </a:br>
            <a:r>
              <a:rPr lang="es-ES" sz="1400" b="1" dirty="0" smtClean="0"/>
              <a:t/>
            </a:r>
            <a:br>
              <a:rPr lang="es-ES" sz="1400" b="1" dirty="0" smtClean="0"/>
            </a:br>
            <a:r>
              <a:rPr lang="es-ES" sz="1400" b="1" dirty="0" smtClean="0"/>
              <a:t/>
            </a:r>
            <a:br>
              <a:rPr lang="es-ES" sz="1400" b="1" dirty="0" smtClean="0"/>
            </a:br>
            <a:r>
              <a:rPr lang="es-ES" dirty="0" smtClean="0"/>
              <a:t/>
            </a:r>
            <a:br>
              <a:rPr lang="es-ES" dirty="0" smtClean="0"/>
            </a:br>
            <a:endParaRPr lang="es-ES" dirty="0"/>
          </a:p>
        </p:txBody>
      </p:sp>
      <p:sp>
        <p:nvSpPr>
          <p:cNvPr id="6" name="5 Subtítulo"/>
          <p:cNvSpPr>
            <a:spLocks noGrp="1"/>
          </p:cNvSpPr>
          <p:nvPr>
            <p:ph type="subTitle" idx="1"/>
          </p:nvPr>
        </p:nvSpPr>
        <p:spPr>
          <a:xfrm>
            <a:off x="685800" y="1071546"/>
            <a:ext cx="6461760" cy="5072098"/>
          </a:xfrm>
        </p:spPr>
        <p:txBody>
          <a:bodyPr>
            <a:normAutofit fontScale="70000" lnSpcReduction="20000"/>
          </a:bodyPr>
          <a:lstStyle/>
          <a:p>
            <a:pPr algn="just"/>
            <a:r>
              <a:rPr lang="es-ES" b="1" dirty="0" smtClean="0">
                <a:solidFill>
                  <a:schemeClr val="tx1"/>
                </a:solidFill>
              </a:rPr>
              <a:t>TEMA 9. LITERATURA. NARRATIVA POSTERIOR A 1939</a:t>
            </a:r>
            <a:br>
              <a:rPr lang="es-ES" b="1" dirty="0" smtClean="0">
                <a:solidFill>
                  <a:schemeClr val="tx1"/>
                </a:solidFill>
              </a:rPr>
            </a:br>
            <a:endParaRPr lang="es-ES" b="1" dirty="0" smtClean="0">
              <a:solidFill>
                <a:schemeClr val="tx1"/>
              </a:solidFill>
            </a:endParaRPr>
          </a:p>
          <a:p>
            <a:pPr algn="just"/>
            <a:endParaRPr lang="es-ES" b="1" dirty="0" smtClean="0">
              <a:solidFill>
                <a:schemeClr val="tx1"/>
              </a:solidFill>
            </a:endParaRPr>
          </a:p>
          <a:p>
            <a:pPr algn="just"/>
            <a:r>
              <a:rPr lang="es-ES" b="1" dirty="0" smtClean="0">
                <a:solidFill>
                  <a:schemeClr val="tx1"/>
                </a:solidFill>
              </a:rPr>
              <a:t>¡</a:t>
            </a:r>
            <a:r>
              <a:rPr lang="es-ES" b="1" dirty="0" smtClean="0">
                <a:solidFill>
                  <a:schemeClr val="tx1"/>
                </a:solidFill>
              </a:rPr>
              <a:t>Qué hermosa eres, amada mía, qué hermosa eres! Tus ojos son palomas, y perdóname que insista, Mario, que a lo mejor me pongo inclusive pesada, pero no es una bagatela eso, que para mí, la declaración de amor, fundamental, imprescindible, fíjate, por más que tú vengas con que son tonterías. Pues no lo son, no son tonterías, ya ves tú, que, te pones a ver, y el noviazgo es el paso más importante en la vida de un hombre y de una mujer, que no es hablar por hablar, y, lógicamente, ese paso debe de ser solemne, e, inclusive, si me apuras, ajustado a unas palabras rituales, acuérdate de lo que decía la pobre mamá, que en paz descanse. Por eso, por mucho que él la defienda, y por voces que dé, no me seduce la fórmula de Armando de salir cuatro tardes juntos y retenerle un buen rato la mano para considerarse comprometidos. Eso será un compromiso tácito si quieres, pero si me preguntaran a mí, no me mordería la lengua, te lo aseguro, que yo me mantendría en mis trece, Esther y Armando se han casado prácticamente sin ser novios antes, de golpe y porrazo, tal como suena, cosa que, bien mirado, ni moral me parece. Es lo mismo que si un hombre pretendiera ser marido de una mujer por ponerle la mano encima, </a:t>
            </a:r>
            <a:r>
              <a:rPr lang="es-ES" b="1" dirty="0" err="1" smtClean="0">
                <a:solidFill>
                  <a:schemeClr val="tx1"/>
                </a:solidFill>
              </a:rPr>
              <a:t>equilicual</a:t>
            </a:r>
            <a:r>
              <a:rPr lang="es-ES" b="1" dirty="0" smtClean="0">
                <a:solidFill>
                  <a:schemeClr val="tx1"/>
                </a:solidFill>
              </a:rPr>
              <a:t>, que el matrimonio será un Sacramento y todo lo que tú quieras, pero el noviazgo, cariño, es la puerta de ese Sacramento, que no es una nadería, y hay también que formalizarlo, que ya sé que fórmulas hay muchísimas, montones, qué me vas a decir a mí, desde el “te quiero” al “me gustaría que fueses la madre de mis hijos” con todo lo cursi que sea, figúrate, de sorche y de criada, pero, a pesar de todo es una fórmula, y, como tal, me vale. </a:t>
            </a:r>
            <a:br>
              <a:rPr lang="es-ES" b="1" dirty="0" smtClean="0">
                <a:solidFill>
                  <a:schemeClr val="tx1"/>
                </a:solidFill>
              </a:rPr>
            </a:br>
            <a:endParaRPr lang="es-ES" b="1" dirty="0" smtClean="0">
              <a:solidFill>
                <a:schemeClr val="tx1"/>
              </a:solidFill>
            </a:endParaRPr>
          </a:p>
          <a:p>
            <a:pPr algn="just"/>
            <a:endParaRPr lang="es-ES" b="1" dirty="0" smtClean="0">
              <a:solidFill>
                <a:schemeClr val="tx1"/>
              </a:solidFill>
            </a:endParaRPr>
          </a:p>
          <a:p>
            <a:pPr algn="just"/>
            <a:r>
              <a:rPr lang="es-ES" b="1" dirty="0" smtClean="0">
                <a:solidFill>
                  <a:schemeClr val="tx1"/>
                </a:solidFill>
              </a:rPr>
              <a:t>Miguel </a:t>
            </a:r>
            <a:r>
              <a:rPr lang="es-ES" b="1" dirty="0" smtClean="0">
                <a:solidFill>
                  <a:schemeClr val="tx1"/>
                </a:solidFill>
              </a:rPr>
              <a:t>Delibes, </a:t>
            </a:r>
            <a:r>
              <a:rPr lang="es-ES" b="1" u="sng" dirty="0" smtClean="0">
                <a:solidFill>
                  <a:schemeClr val="tx1"/>
                </a:solidFill>
              </a:rPr>
              <a:t>Cinco horas con Mario.</a:t>
            </a:r>
            <a:endParaRPr lang="es-ES" b="1" dirty="0">
              <a:solidFill>
                <a:schemeClr val="tx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000108"/>
            <a:ext cx="7543800" cy="5500726"/>
          </a:xfrm>
        </p:spPr>
        <p:txBody>
          <a:bodyPr/>
          <a:lstStyle/>
          <a:p>
            <a:r>
              <a:rPr lang="es-ES" sz="1000" b="1" dirty="0" smtClean="0"/>
              <a:t>COMENTARIO DE TEXTO</a:t>
            </a:r>
            <a:r>
              <a:rPr lang="es-ES" sz="1000" dirty="0" smtClean="0"/>
              <a:t/>
            </a:r>
            <a:br>
              <a:rPr lang="es-ES" sz="1000" dirty="0" smtClean="0"/>
            </a:br>
            <a:r>
              <a:rPr lang="es-ES" sz="1100" dirty="0" smtClean="0"/>
              <a:t>Una mujer le cuenta a su novio lo fundamental que es el ser novios y que no se puede tomar a la ligera eso porque no vas a saber si el día de mañana vas a estar casado con esa persona. Así que aunque pases 4 tardes juntos no significa que conozcas a la otra persona porque el matrimonio es para siempre.</a:t>
            </a:r>
            <a:br>
              <a:rPr lang="es-ES" sz="1100" dirty="0" smtClean="0"/>
            </a:br>
            <a:r>
              <a:rPr lang="es-ES" sz="1100" dirty="0" smtClean="0"/>
              <a:t> </a:t>
            </a:r>
            <a:br>
              <a:rPr lang="es-ES" sz="1100" dirty="0" smtClean="0"/>
            </a:br>
            <a:r>
              <a:rPr lang="es-ES" sz="1100" dirty="0" smtClean="0"/>
              <a:t>El </a:t>
            </a:r>
            <a:r>
              <a:rPr lang="es-ES" sz="1100" b="1" dirty="0" smtClean="0"/>
              <a:t>tema</a:t>
            </a:r>
            <a:r>
              <a:rPr lang="es-ES" sz="1100" dirty="0" smtClean="0"/>
              <a:t> del texto es la religiosidad superficial.</a:t>
            </a:r>
            <a:br>
              <a:rPr lang="es-ES" sz="1100" dirty="0" smtClean="0"/>
            </a:br>
            <a:r>
              <a:rPr lang="es-ES" sz="1100" dirty="0" smtClean="0"/>
              <a:t> </a:t>
            </a:r>
            <a:br>
              <a:rPr lang="es-ES" sz="1100" dirty="0" smtClean="0"/>
            </a:br>
            <a:r>
              <a:rPr lang="es-ES" sz="1100" dirty="0" smtClean="0"/>
              <a:t>Nos encontramos ante un fragmento de una obra mayo escrita en prosa.</a:t>
            </a:r>
            <a:br>
              <a:rPr lang="es-ES" sz="1100" dirty="0" smtClean="0"/>
            </a:br>
            <a:r>
              <a:rPr lang="es-ES" sz="1100" dirty="0" smtClean="0"/>
              <a:t>Pertenece al género narrativo porque se trata de una novela experimental.</a:t>
            </a:r>
            <a:br>
              <a:rPr lang="es-ES" sz="1100" dirty="0" smtClean="0"/>
            </a:br>
            <a:r>
              <a:rPr lang="es-ES" sz="1100" dirty="0" smtClean="0"/>
              <a:t>Se pueden observar 1 parte. Pues va desde la línea 1 hasta el final y es descriptiva porque tiene muchos verbos en presente (</a:t>
            </a:r>
            <a:r>
              <a:rPr lang="es-ES" sz="1100" i="1" dirty="0" smtClean="0"/>
              <a:t>Son, perdóname, pones a ver, apuras, seduce, suena, quieras, figúrate</a:t>
            </a:r>
            <a:r>
              <a:rPr lang="es-ES" sz="1100" dirty="0" smtClean="0"/>
              <a:t> o </a:t>
            </a:r>
            <a:r>
              <a:rPr lang="es-ES" sz="1100" i="1" dirty="0" smtClean="0"/>
              <a:t>vale</a:t>
            </a:r>
            <a:r>
              <a:rPr lang="es-ES" sz="1100" dirty="0" smtClean="0"/>
              <a:t>).</a:t>
            </a:r>
            <a:br>
              <a:rPr lang="es-ES" sz="1100" dirty="0" smtClean="0"/>
            </a:br>
            <a:r>
              <a:rPr lang="es-ES" sz="1100" dirty="0" smtClean="0"/>
              <a:t> </a:t>
            </a:r>
            <a:br>
              <a:rPr lang="es-ES" sz="1100" dirty="0" smtClean="0"/>
            </a:br>
            <a:r>
              <a:rPr lang="es-ES" sz="1100" dirty="0" smtClean="0"/>
              <a:t>A continuación analizaremos las figuras por planos:</a:t>
            </a:r>
            <a:br>
              <a:rPr lang="es-ES" sz="1100" dirty="0" smtClean="0"/>
            </a:br>
            <a:r>
              <a:rPr lang="es-ES" sz="1100" dirty="0" smtClean="0"/>
              <a:t>-</a:t>
            </a:r>
            <a:r>
              <a:rPr lang="es-ES" sz="1100" b="1" dirty="0" smtClean="0"/>
              <a:t>Plano morfosintáctico:</a:t>
            </a:r>
            <a:r>
              <a:rPr lang="es-ES" sz="1100" dirty="0" smtClean="0"/>
              <a:t/>
            </a:r>
            <a:br>
              <a:rPr lang="es-ES" sz="1100" dirty="0" smtClean="0"/>
            </a:br>
            <a:r>
              <a:rPr lang="es-ES" sz="1100" dirty="0" smtClean="0"/>
              <a:t>* Hipérbaton: es la alteración del orden gramatical y lógico de los elementos que conforman la oración como dice en el texto en la línea 13 “ni moral me parece” en lugar de “ni me parece moral”.</a:t>
            </a:r>
            <a:br>
              <a:rPr lang="es-ES" sz="1100" dirty="0" smtClean="0"/>
            </a:br>
            <a:r>
              <a:rPr lang="es-ES" sz="1100" dirty="0" smtClean="0"/>
              <a:t>* </a:t>
            </a:r>
            <a:r>
              <a:rPr lang="es-ES" sz="1100" b="1" dirty="0" smtClean="0"/>
              <a:t>Polisíndeton</a:t>
            </a:r>
            <a:r>
              <a:rPr lang="es-ES" sz="1100" dirty="0" smtClean="0"/>
              <a:t>: es la figura  que se caracteriza por el uso desmedido de las conjunciones con el objetivo de </a:t>
            </a:r>
            <a:r>
              <a:rPr lang="es-ES" sz="1100" b="1" dirty="0" smtClean="0"/>
              <a:t>ralentizar</a:t>
            </a:r>
            <a:r>
              <a:rPr lang="es-ES" sz="1100" dirty="0" smtClean="0"/>
              <a:t> y aportar mayor solemnidad al texto, tal y como hace con la conjunción “y” en las líneas 1, 4, 5, 6, 8, 9, 15, 16, 18 y 19.</a:t>
            </a:r>
            <a:br>
              <a:rPr lang="es-ES" sz="1100" dirty="0" smtClean="0"/>
            </a:br>
            <a:r>
              <a:rPr lang="es-ES" sz="1100" dirty="0" smtClean="0"/>
              <a:t>-</a:t>
            </a:r>
            <a:r>
              <a:rPr lang="es-ES" sz="1100" b="1" dirty="0" smtClean="0"/>
              <a:t>Plano léxico semántico</a:t>
            </a:r>
            <a:r>
              <a:rPr lang="es-ES" sz="1100" dirty="0" smtClean="0"/>
              <a:t/>
            </a:r>
            <a:br>
              <a:rPr lang="es-ES" sz="1100" dirty="0" smtClean="0"/>
            </a:br>
            <a:r>
              <a:rPr lang="es-ES" sz="1100" dirty="0" smtClean="0"/>
              <a:t>* </a:t>
            </a:r>
            <a:r>
              <a:rPr lang="es-ES" sz="1100" b="1" dirty="0" smtClean="0"/>
              <a:t>Metáfora:</a:t>
            </a:r>
            <a:r>
              <a:rPr lang="es-ES" sz="1100" dirty="0" smtClean="0"/>
              <a:t> se basa en la identificación de un objeto con otro en virtud de la semejanza entre ambos como dice en la línea 1 cuando dice “tus ojos son palomas” significa que tus ojos son preciosos, libres, transmiten paz.</a:t>
            </a:r>
            <a:br>
              <a:rPr lang="es-ES" sz="1100" dirty="0" smtClean="0"/>
            </a:br>
            <a:r>
              <a:rPr lang="es-ES" sz="1100" dirty="0" smtClean="0"/>
              <a:t> </a:t>
            </a:r>
            <a:br>
              <a:rPr lang="es-ES" sz="1100" dirty="0" smtClean="0"/>
            </a:br>
            <a:r>
              <a:rPr lang="es-ES" sz="1100" dirty="0" smtClean="0"/>
              <a:t>Por todo lo señalado hasta aquí podemos decir que este texto pertenece al siglo </a:t>
            </a:r>
            <a:r>
              <a:rPr lang="es-ES" sz="1100" dirty="0" err="1" smtClean="0"/>
              <a:t>xx</a:t>
            </a:r>
            <a:r>
              <a:rPr lang="es-ES" sz="1100" dirty="0" smtClean="0"/>
              <a:t> porque se desarrolla entre los años de 1939 a1975. En la década de los 60 en España había una dictadura militar encabezada por el general Franco. En esta década hubo un gran éxodo de los pueblos a las ciudades y a países de Europa. </a:t>
            </a:r>
            <a:br>
              <a:rPr lang="es-ES" sz="1100" dirty="0" smtClean="0"/>
            </a:br>
            <a:r>
              <a:rPr lang="es-ES" sz="1100" dirty="0" smtClean="0"/>
              <a:t>En la novela de los años 1939 a 1975 se distinguen tres etapas:</a:t>
            </a:r>
            <a:br>
              <a:rPr lang="es-ES" sz="1100" dirty="0" smtClean="0"/>
            </a:br>
            <a:r>
              <a:rPr lang="es-ES" sz="1100" dirty="0" smtClean="0"/>
              <a:t>	-A) L</a:t>
            </a:r>
            <a:r>
              <a:rPr lang="es-ES" sz="1100" u="sng" dirty="0" smtClean="0"/>
              <a:t>a novela de la década de los 40,</a:t>
            </a:r>
            <a:r>
              <a:rPr lang="es-ES" sz="1100" dirty="0" smtClean="0"/>
              <a:t> NOVELA EXISTENCIAL:</a:t>
            </a:r>
            <a:br>
              <a:rPr lang="es-ES" sz="1100" dirty="0" smtClean="0"/>
            </a:br>
            <a:r>
              <a:rPr lang="es-ES" sz="1100" dirty="0" smtClean="0"/>
              <a:t>Los temas son la angustia, la soledad, la inadaptación, la frustración y la muerte. Sus personajes reflejan el malestar del momento en ambientes que retratan la ciudad y están narradas en primera persona.</a:t>
            </a:r>
            <a:br>
              <a:rPr lang="es-ES" sz="1100" dirty="0" smtClean="0"/>
            </a:br>
            <a:r>
              <a:rPr lang="es-ES" sz="1100" dirty="0" smtClean="0"/>
              <a:t>En 1942 </a:t>
            </a:r>
            <a:r>
              <a:rPr lang="es-ES" sz="1100" b="1" dirty="0" smtClean="0"/>
              <a:t>Camilo José Cela</a:t>
            </a:r>
            <a:r>
              <a:rPr lang="es-ES" sz="1100" dirty="0" smtClean="0"/>
              <a:t> publicó </a:t>
            </a:r>
            <a:r>
              <a:rPr lang="es-ES" sz="1100" i="1" u="sng" dirty="0" smtClean="0"/>
              <a:t>La familia de Pascual Duarte</a:t>
            </a:r>
            <a:r>
              <a:rPr lang="es-ES" sz="1100" dirty="0" smtClean="0"/>
              <a:t> novela con la que se inicia una corriente llamada </a:t>
            </a:r>
            <a:r>
              <a:rPr lang="es-ES" sz="1100" u="sng" dirty="0" smtClean="0"/>
              <a:t>tremendismo</a:t>
            </a:r>
            <a:r>
              <a:rPr lang="es-ES" sz="1100" dirty="0" smtClean="0"/>
              <a:t> basada en la selección de los aspectos más duros y degradantes de la vida.</a:t>
            </a:r>
            <a:br>
              <a:rPr lang="es-ES" sz="1100" dirty="0" smtClean="0"/>
            </a:br>
            <a:r>
              <a:rPr lang="es-ES" sz="1100" dirty="0" smtClean="0"/>
              <a:t>	-B)  </a:t>
            </a:r>
            <a:r>
              <a:rPr lang="es-ES" sz="1100" u="sng" dirty="0" smtClean="0"/>
              <a:t>Década de los 50</a:t>
            </a:r>
            <a:r>
              <a:rPr lang="es-ES" sz="1100" dirty="0" smtClean="0"/>
              <a:t> GENERACIÓ DE MEDIO SIGLO:</a:t>
            </a:r>
            <a:br>
              <a:rPr lang="es-ES" sz="1100" dirty="0" smtClean="0"/>
            </a:br>
            <a:r>
              <a:rPr lang="es-ES" sz="1100" dirty="0" smtClean="0"/>
              <a:t>Los temas son las injusticias y los temas sociales cuyos personajes son antihéroes y el protagonista es colectivo. Su narración es subjetiva y su estilo sencillo. La obra más destacada de la década fue </a:t>
            </a:r>
            <a:r>
              <a:rPr lang="es-ES" sz="1100" i="1" dirty="0" smtClean="0"/>
              <a:t>La colmena</a:t>
            </a:r>
            <a:r>
              <a:rPr lang="es-ES" sz="1100" dirty="0" smtClean="0"/>
              <a:t> de </a:t>
            </a:r>
            <a:r>
              <a:rPr lang="es-ES" sz="1100" b="1" dirty="0" smtClean="0"/>
              <a:t>Camilo José Cela</a:t>
            </a:r>
            <a:r>
              <a:rPr lang="es-ES" sz="1100" dirty="0" smtClean="0"/>
              <a:t> que refleja la sociedad madrileña de 1942 o 43. </a:t>
            </a:r>
            <a:r>
              <a:rPr lang="es-ES" sz="1000" dirty="0" smtClean="0"/>
              <a:t/>
            </a:r>
            <a:br>
              <a:rPr lang="es-ES" sz="1000" dirty="0" smtClean="0"/>
            </a:br>
            <a:endParaRPr lang="es-E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14356"/>
            <a:ext cx="7620000" cy="5686444"/>
          </a:xfrm>
        </p:spPr>
        <p:txBody>
          <a:bodyPr>
            <a:normAutofit fontScale="32500" lnSpcReduction="20000"/>
          </a:bodyPr>
          <a:lstStyle/>
          <a:p>
            <a:r>
              <a:rPr lang="es-ES" sz="3700" dirty="0" smtClean="0"/>
              <a:t>-C)</a:t>
            </a:r>
            <a:r>
              <a:rPr lang="es-ES" sz="3700" u="sng" dirty="0" smtClean="0"/>
              <a:t>Década de los 60.</a:t>
            </a:r>
            <a:r>
              <a:rPr lang="es-ES" sz="3700" dirty="0" smtClean="0"/>
              <a:t> FIN DEL REALISMO SOCIAL:</a:t>
            </a:r>
          </a:p>
          <a:p>
            <a:r>
              <a:rPr lang="es-ES" sz="3700" dirty="0" smtClean="0"/>
              <a:t>El argumento queda relegado a un segundo plano dando entrada a lo imaginativo, lo irracional,… Los personajes indagan en su pasado para entender los problemas existenciales. Se experimenta con nuevos modos de narración y el lenguaje literario se enriquece con todos los registros, la sintaxis se alarga y se eliminan los signos de puntuación. Los escritores más importantes de los 60 hasta el 75 fueron </a:t>
            </a:r>
            <a:r>
              <a:rPr lang="es-ES" sz="3700" b="1" dirty="0" smtClean="0"/>
              <a:t>Carmen Laforet</a:t>
            </a:r>
            <a:r>
              <a:rPr lang="es-ES" sz="3700" dirty="0" smtClean="0"/>
              <a:t>,</a:t>
            </a:r>
            <a:r>
              <a:rPr lang="es-ES" sz="3700" b="1" dirty="0" smtClean="0"/>
              <a:t> Camilo José Cela</a:t>
            </a:r>
            <a:r>
              <a:rPr lang="es-ES" sz="3700" dirty="0" smtClean="0"/>
              <a:t> y </a:t>
            </a:r>
            <a:r>
              <a:rPr lang="es-ES" sz="3700" b="1" dirty="0" smtClean="0"/>
              <a:t>Miguel Delibes. Precisamente este fragmento se inscribe en este bloque, la viuda recorre su pasado ante el féretro de su recién fallecido esposo entre reflexiones constantes.</a:t>
            </a:r>
            <a:endParaRPr lang="es-ES" sz="3700" dirty="0" smtClean="0"/>
          </a:p>
          <a:p>
            <a:r>
              <a:rPr lang="es-ES" sz="3700" b="1" dirty="0" smtClean="0"/>
              <a:t> </a:t>
            </a:r>
            <a:endParaRPr lang="es-ES" sz="3700" dirty="0" smtClean="0"/>
          </a:p>
          <a:p>
            <a:r>
              <a:rPr lang="es-ES" sz="3700" b="1" dirty="0" smtClean="0"/>
              <a:t>CAMILO JOSÉ CELA</a:t>
            </a:r>
            <a:endParaRPr lang="es-ES" sz="3700" dirty="0" smtClean="0"/>
          </a:p>
          <a:p>
            <a:r>
              <a:rPr lang="es-ES" sz="3700" dirty="0" smtClean="0"/>
              <a:t>En su obra se distinguen tres etapas:</a:t>
            </a:r>
          </a:p>
          <a:p>
            <a:r>
              <a:rPr lang="es-ES" sz="3700" dirty="0" smtClean="0"/>
              <a:t>-Primera etapa o LÍNEA EXISTENCIALISTA cuya obra más importante es </a:t>
            </a:r>
            <a:r>
              <a:rPr lang="es-ES" sz="3700" i="1" dirty="0" smtClean="0"/>
              <a:t>La familia de Pascual Duarte </a:t>
            </a:r>
            <a:r>
              <a:rPr lang="es-ES" sz="3700" dirty="0" smtClean="0"/>
              <a:t>(1942). </a:t>
            </a:r>
          </a:p>
          <a:p>
            <a:r>
              <a:rPr lang="es-ES" sz="3700" dirty="0" smtClean="0"/>
              <a:t>-Segunda etapa o REALISMO SOCIAL cuya obra más importante es </a:t>
            </a:r>
            <a:r>
              <a:rPr lang="es-ES" sz="3700" i="1" dirty="0" smtClean="0"/>
              <a:t>La colmena</a:t>
            </a:r>
            <a:r>
              <a:rPr lang="es-ES" sz="3700" dirty="0" smtClean="0"/>
              <a:t> (1951).</a:t>
            </a:r>
          </a:p>
          <a:p>
            <a:r>
              <a:rPr lang="es-ES" sz="3700" dirty="0" smtClean="0"/>
              <a:t>-Tercera etapa o EXPERIMENTALISTA cuya obra más importante es </a:t>
            </a:r>
            <a:r>
              <a:rPr lang="es-ES" sz="3700" i="1" dirty="0" smtClean="0"/>
              <a:t>San Camilo,1936.</a:t>
            </a:r>
            <a:endParaRPr lang="es-ES" sz="3700" dirty="0" smtClean="0"/>
          </a:p>
          <a:p>
            <a:r>
              <a:rPr lang="es-ES" sz="3700" dirty="0" smtClean="0"/>
              <a:t>En 1989 obtuvo el premio Nobel de literatura. </a:t>
            </a:r>
          </a:p>
          <a:p>
            <a:r>
              <a:rPr lang="es-ES" sz="3700" dirty="0" smtClean="0"/>
              <a:t> </a:t>
            </a:r>
          </a:p>
          <a:p>
            <a:r>
              <a:rPr lang="es-ES" sz="3700" b="1" dirty="0" smtClean="0"/>
              <a:t>MIGUEL DELIBES </a:t>
            </a:r>
            <a:endParaRPr lang="es-ES" sz="3700" dirty="0" smtClean="0"/>
          </a:p>
          <a:p>
            <a:r>
              <a:rPr lang="es-ES" sz="3700" dirty="0" smtClean="0"/>
              <a:t>Su primera gran obra fue</a:t>
            </a:r>
            <a:r>
              <a:rPr lang="es-ES" sz="3700" i="1" dirty="0" smtClean="0"/>
              <a:t> </a:t>
            </a:r>
            <a:r>
              <a:rPr lang="es-ES" sz="3700" i="1" u="sng" dirty="0" smtClean="0"/>
              <a:t>La sombra del ciprés es alargada</a:t>
            </a:r>
            <a:r>
              <a:rPr lang="es-ES" sz="3700" dirty="0" smtClean="0"/>
              <a:t> con la que gano el premio Nadal en 1947. Fue miembro de la RAE, director del periódico</a:t>
            </a:r>
            <a:r>
              <a:rPr lang="es-ES" sz="3700" i="1" dirty="0" smtClean="0"/>
              <a:t> El norte de Castilla,</a:t>
            </a:r>
            <a:r>
              <a:rPr lang="es-ES" sz="3700" dirty="0" smtClean="0"/>
              <a:t> catedrático de derecho mercantil</a:t>
            </a:r>
            <a:r>
              <a:rPr lang="es-ES" sz="3700" i="1" dirty="0" smtClean="0"/>
              <a:t> </a:t>
            </a:r>
            <a:r>
              <a:rPr lang="es-ES" sz="3700" dirty="0" smtClean="0"/>
              <a:t>y premio Cervantes en 1993.</a:t>
            </a:r>
          </a:p>
          <a:p>
            <a:r>
              <a:rPr lang="es-ES" sz="3700" dirty="0" smtClean="0"/>
              <a:t>Sus temas preferidos son la alabanza de la naturaleza y la vida sencilla de los pueblos. Suele denunciar la hipocresía y las injusticias sociales y también habla de la vejez y  el temor ante la muerte. Su estilo es sencillo, sobrio y natural. Utilizó las descripciones de los paisajes y fue minucioso en la construcción de los personajes.</a:t>
            </a:r>
          </a:p>
          <a:p>
            <a:r>
              <a:rPr lang="es-ES" sz="3700" dirty="0" smtClean="0"/>
              <a:t>En su obra se distinguen tres tipos de novelas :</a:t>
            </a:r>
          </a:p>
          <a:p>
            <a:r>
              <a:rPr lang="es-ES" sz="3700" dirty="0" smtClean="0"/>
              <a:t>-Primer tipo de novela o NOVELA EXISTENCIAL cuya obra más importante es</a:t>
            </a:r>
            <a:r>
              <a:rPr lang="es-ES" sz="3700" i="1" dirty="0" smtClean="0"/>
              <a:t> </a:t>
            </a:r>
            <a:r>
              <a:rPr lang="es-ES" sz="3700" i="1" u="sng" dirty="0" smtClean="0"/>
              <a:t>La sombra del ciprés es alargada.</a:t>
            </a:r>
            <a:r>
              <a:rPr lang="es-ES" sz="3700" u="sng" dirty="0" smtClean="0"/>
              <a:t> </a:t>
            </a:r>
            <a:endParaRPr lang="es-ES" sz="3700" dirty="0" smtClean="0"/>
          </a:p>
          <a:p>
            <a:r>
              <a:rPr lang="es-ES" sz="3700" dirty="0" smtClean="0"/>
              <a:t>-Segundo tipo de novela o REALISMO RURAL cuya obra más importante es </a:t>
            </a:r>
            <a:r>
              <a:rPr lang="es-ES" sz="3700" i="1" u="sng" dirty="0" smtClean="0"/>
              <a:t>El camino.</a:t>
            </a:r>
            <a:r>
              <a:rPr lang="es-ES" sz="3700" i="1" dirty="0" smtClean="0"/>
              <a:t> </a:t>
            </a:r>
            <a:r>
              <a:rPr lang="es-ES" sz="3700" dirty="0" smtClean="0"/>
              <a:t>Otras obras también importantes son </a:t>
            </a:r>
            <a:r>
              <a:rPr lang="es-ES" sz="3700" i="1" dirty="0" smtClean="0"/>
              <a:t> </a:t>
            </a:r>
            <a:r>
              <a:rPr lang="es-ES" sz="3700" i="1" u="sng" dirty="0" smtClean="0"/>
              <a:t>Las ratas</a:t>
            </a:r>
            <a:r>
              <a:rPr lang="es-ES" sz="3700" dirty="0" smtClean="0"/>
              <a:t> o</a:t>
            </a:r>
            <a:r>
              <a:rPr lang="es-ES" sz="3700" i="1" dirty="0" smtClean="0"/>
              <a:t> </a:t>
            </a:r>
            <a:r>
              <a:rPr lang="es-ES" sz="3700" i="1" u="sng" dirty="0" smtClean="0"/>
              <a:t>Los santos inocentes.</a:t>
            </a:r>
            <a:endParaRPr lang="es-ES" sz="3700" dirty="0" smtClean="0"/>
          </a:p>
          <a:p>
            <a:r>
              <a:rPr lang="es-ES" sz="3700" dirty="0" smtClean="0"/>
              <a:t>-Tercer tipo de novela o NOVELA EXPERIMENTAL cuya obra más importante es</a:t>
            </a:r>
            <a:r>
              <a:rPr lang="es-ES" sz="3700" i="1" dirty="0" smtClean="0"/>
              <a:t> </a:t>
            </a:r>
            <a:r>
              <a:rPr lang="es-ES" sz="3700" i="1" u="sng" dirty="0" smtClean="0"/>
              <a:t>Cinco horas con Mario</a:t>
            </a:r>
            <a:r>
              <a:rPr lang="es-ES" sz="3700" i="1" dirty="0" smtClean="0"/>
              <a:t> </a:t>
            </a:r>
            <a:r>
              <a:rPr lang="es-ES" sz="3700" dirty="0" smtClean="0"/>
              <a:t>(1966) en la que se narra el largo monólogo de Carmen ante el cadáver de su marido Mario. Ambos personajes simbolizan las diferencias ideológicas de las dos Españas (ella es una mujer tradicional y clasista y él liberal, progresista y defensor de los oprimidos). </a:t>
            </a:r>
          </a:p>
          <a:p>
            <a:r>
              <a:rPr lang="es-ES" sz="3700" dirty="0" smtClean="0"/>
              <a:t>Delibes fue también un importante autor de cuentos.</a:t>
            </a:r>
          </a:p>
          <a:p>
            <a:r>
              <a:rPr lang="es-ES" sz="3400" dirty="0" smtClean="0"/>
              <a:t> </a:t>
            </a:r>
          </a:p>
          <a:p>
            <a:r>
              <a:rPr lang="es-ES" dirty="0" smtClean="0"/>
              <a:t> </a:t>
            </a:r>
          </a:p>
          <a:p>
            <a:endParaRPr lang="es-E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yacencia">
  <a:themeElements>
    <a:clrScheme name="Adyacencia">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yacencia">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52</TotalTime>
  <Words>1267</Words>
  <Application>Microsoft Office PowerPoint</Application>
  <PresentationFormat>Presentación en pantalla (4:3)</PresentationFormat>
  <Paragraphs>96</Paragraphs>
  <Slides>15</Slides>
  <Notes>0</Notes>
  <HiddenSlides>0</HiddenSlides>
  <MMClips>0</MMClips>
  <ScaleCrop>false</ScaleCrop>
  <HeadingPairs>
    <vt:vector size="4" baseType="variant">
      <vt:variant>
        <vt:lpstr>Tema</vt:lpstr>
      </vt:variant>
      <vt:variant>
        <vt:i4>1</vt:i4>
      </vt:variant>
      <vt:variant>
        <vt:lpstr>Títulos de diapositiva</vt:lpstr>
      </vt:variant>
      <vt:variant>
        <vt:i4>15</vt:i4>
      </vt:variant>
    </vt:vector>
  </HeadingPairs>
  <TitlesOfParts>
    <vt:vector size="16" baseType="lpstr">
      <vt:lpstr>Adyacencia</vt:lpstr>
      <vt:lpstr>TEMA 9. LA NOVELA DE 1939 A 1975.</vt:lpstr>
      <vt:lpstr>Diapositiva 2</vt:lpstr>
      <vt:lpstr>Diapositiva 3</vt:lpstr>
      <vt:lpstr>Entre sus características destacamos:</vt:lpstr>
      <vt:lpstr>En la década de los 60:</vt:lpstr>
      <vt:lpstr>Los rasgos más significativos de esta novela son:</vt:lpstr>
      <vt:lpstr>Diapositiva 7</vt:lpstr>
      <vt:lpstr>La novela del exilio</vt:lpstr>
      <vt:lpstr>CAMILO JOSÉ CELA  (Padrón, La Coruña 1916- Madrid 2002)</vt:lpstr>
      <vt:lpstr>MIGUEL DELIBES  (Valladolid 1920-2010) </vt:lpstr>
      <vt:lpstr>Diapositiva 11</vt:lpstr>
      <vt:lpstr>Obra de arte de la década de los 40:</vt:lpstr>
      <vt:lpstr>     </vt:lpstr>
      <vt:lpstr>COMENTARIO DE TEXTO Una mujer le cuenta a su novio lo fundamental que es el ser novios y que no se puede tomar a la ligera eso porque no vas a saber si el día de mañana vas a estar casado con esa persona. Así que aunque pases 4 tardes juntos no significa que conozcas a la otra persona porque el matrimonio es para siempre.   El tema del texto es la religiosidad superficial.   Nos encontramos ante un fragmento de una obra mayo escrita en prosa. Pertenece al género narrativo porque se trata de una novela experimental. Se pueden observar 1 parte. Pues va desde la línea 1 hasta el final y es descriptiva porque tiene muchos verbos en presente (Son, perdóname, pones a ver, apuras, seduce, suena, quieras, figúrate o vale).   A continuación analizaremos las figuras por planos: -Plano morfosintáctico: * Hipérbaton: es la alteración del orden gramatical y lógico de los elementos que conforman la oración como dice en el texto en la línea 13 “ni moral me parece” en lugar de “ni me parece moral”. * Polisíndeton: es la figura  que se caracteriza por el uso desmedido de las conjunciones con el objetivo de ralentizar y aportar mayor solemnidad al texto, tal y como hace con la conjunción “y” en las líneas 1, 4, 5, 6, 8, 9, 15, 16, 18 y 19. -Plano léxico semántico * Metáfora: se basa en la identificación de un objeto con otro en virtud de la semejanza entre ambos como dice en la línea 1 cuando dice “tus ojos son palomas” significa que tus ojos son preciosos, libres, transmiten paz.   Por todo lo señalado hasta aquí podemos decir que este texto pertenece al siglo xx porque se desarrolla entre los años de 1939 a1975. En la década de los 60 en España había una dictadura militar encabezada por el general Franco. En esta década hubo un gran éxodo de los pueblos a las ciudades y a países de Europa.  En la novela de los años 1939 a 1975 se distinguen tres etapas:  -A) La novela de la década de los 40, NOVELA EXISTENCIAL: Los temas son la angustia, la soledad, la inadaptación, la frustración y la muerte. Sus personajes reflejan el malestar del momento en ambientes que retratan la ciudad y están narradas en primera persona. En 1942 Camilo José Cela publicó La familia de Pascual Duarte novela con la que se inicia una corriente llamada tremendismo basada en la selección de los aspectos más duros y degradantes de la vida.  -B)  Década de los 50 GENERACIÓ DE MEDIO SIGLO: Los temas son las injusticias y los temas sociales cuyos personajes son antihéroes y el protagonista es colectivo. Su narración es subjetiva y su estilo sencillo. La obra más destacada de la década fue La colmena de Camilo José Cela que refleja la sociedad madrileña de 1942 o 43.  </vt:lpstr>
      <vt:lpstr>Diapositiva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 9. LA NOVELA DE 1939 A 1975.</dc:title>
  <dc:creator>Sergio</dc:creator>
  <cp:lastModifiedBy>usuario</cp:lastModifiedBy>
  <cp:revision>7</cp:revision>
  <dcterms:created xsi:type="dcterms:W3CDTF">2020-04-19T13:23:29Z</dcterms:created>
  <dcterms:modified xsi:type="dcterms:W3CDTF">2020-05-04T22:22:34Z</dcterms:modified>
</cp:coreProperties>
</file>